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Layouts/slideLayout2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2" r:id="rId5"/>
    <p:sldMasterId id="2147483669" r:id="rId6"/>
    <p:sldMasterId id="2147483709" r:id="rId7"/>
    <p:sldMasterId id="2147483684" r:id="rId8"/>
    <p:sldMasterId id="2147483723" r:id="rId9"/>
  </p:sldMasterIdLst>
  <p:notesMasterIdLst>
    <p:notesMasterId r:id="rId75"/>
  </p:notesMasterIdLst>
  <p:handoutMasterIdLst>
    <p:handoutMasterId r:id="rId76"/>
  </p:handoutMasterIdLst>
  <p:sldIdLst>
    <p:sldId id="256" r:id="rId10"/>
    <p:sldId id="397" r:id="rId11"/>
    <p:sldId id="398" r:id="rId12"/>
    <p:sldId id="257" r:id="rId13"/>
    <p:sldId id="281" r:id="rId14"/>
    <p:sldId id="282" r:id="rId15"/>
    <p:sldId id="283" r:id="rId16"/>
    <p:sldId id="284" r:id="rId17"/>
    <p:sldId id="285" r:id="rId18"/>
    <p:sldId id="335" r:id="rId19"/>
    <p:sldId id="333" r:id="rId20"/>
    <p:sldId id="290" r:id="rId21"/>
    <p:sldId id="332" r:id="rId22"/>
    <p:sldId id="291" r:id="rId23"/>
    <p:sldId id="334" r:id="rId24"/>
    <p:sldId id="293" r:id="rId25"/>
    <p:sldId id="294" r:id="rId26"/>
    <p:sldId id="295" r:id="rId27"/>
    <p:sldId id="298" r:id="rId28"/>
    <p:sldId id="413" r:id="rId29"/>
    <p:sldId id="399" r:id="rId30"/>
    <p:sldId id="412" r:id="rId31"/>
    <p:sldId id="417" r:id="rId32"/>
    <p:sldId id="418" r:id="rId33"/>
    <p:sldId id="420" r:id="rId34"/>
    <p:sldId id="421" r:id="rId35"/>
    <p:sldId id="422" r:id="rId36"/>
    <p:sldId id="423" r:id="rId37"/>
    <p:sldId id="424" r:id="rId38"/>
    <p:sldId id="425" r:id="rId39"/>
    <p:sldId id="426" r:id="rId40"/>
    <p:sldId id="427" r:id="rId41"/>
    <p:sldId id="428" r:id="rId42"/>
    <p:sldId id="419" r:id="rId43"/>
    <p:sldId id="406" r:id="rId44"/>
    <p:sldId id="301" r:id="rId45"/>
    <p:sldId id="339" r:id="rId46"/>
    <p:sldId id="340" r:id="rId47"/>
    <p:sldId id="341" r:id="rId48"/>
    <p:sldId id="342" r:id="rId49"/>
    <p:sldId id="343" r:id="rId50"/>
    <p:sldId id="344" r:id="rId51"/>
    <p:sldId id="345" r:id="rId52"/>
    <p:sldId id="348" r:id="rId53"/>
    <p:sldId id="349" r:id="rId54"/>
    <p:sldId id="350" r:id="rId55"/>
    <p:sldId id="387" r:id="rId56"/>
    <p:sldId id="351" r:id="rId57"/>
    <p:sldId id="352" r:id="rId58"/>
    <p:sldId id="354" r:id="rId59"/>
    <p:sldId id="355" r:id="rId60"/>
    <p:sldId id="389" r:id="rId61"/>
    <p:sldId id="390" r:id="rId62"/>
    <p:sldId id="392" r:id="rId63"/>
    <p:sldId id="393" r:id="rId64"/>
    <p:sldId id="394" r:id="rId65"/>
    <p:sldId id="337" r:id="rId66"/>
    <p:sldId id="415" r:id="rId67"/>
    <p:sldId id="407" r:id="rId68"/>
    <p:sldId id="408" r:id="rId69"/>
    <p:sldId id="409" r:id="rId70"/>
    <p:sldId id="410" r:id="rId71"/>
    <p:sldId id="411" r:id="rId72"/>
    <p:sldId id="414" r:id="rId73"/>
    <p:sldId id="416"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798" autoAdjust="0"/>
    <p:restoredTop sz="94660"/>
  </p:normalViewPr>
  <p:slideViewPr>
    <p:cSldViewPr>
      <p:cViewPr varScale="1">
        <p:scale>
          <a:sx n="67" d="100"/>
          <a:sy n="67" d="100"/>
        </p:scale>
        <p:origin x="-1428"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2.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B0487F-DEC4-4AA6-A3EE-DA612D60E8E2}" type="datetimeFigureOut">
              <a:rPr lang="en-US" smtClean="0"/>
              <a:pPr/>
              <a:t>1/23/2013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64AA50-8B06-4C6B-80ED-97645A13D4F5}" type="slidenum">
              <a:rPr lang="en-US" smtClean="0"/>
              <a:pPr/>
              <a:t>‹#›</a:t>
            </a:fld>
            <a:endParaRPr 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A8D3A7-C0C8-441A-9B7D-B5DD828D44B6}" type="datetimeFigureOut">
              <a:rPr lang="en-US" smtClean="0"/>
              <a:pPr/>
              <a:t>1/23/2013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560CDC-5F57-4845-92A3-DC4770C1BE3B}" type="slidenum">
              <a:rPr lang="en-US" smtClean="0"/>
              <a:pPr/>
              <a:t>‹#›</a:t>
            </a:fld>
            <a:endParaRPr lang="en-US"/>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8.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a:latin typeface="+mj-lt"/>
              </a:defRPr>
            </a:lvl1pPr>
          </a:lstStyle>
          <a:p>
            <a:fld id="{0A6C6315-D1EB-4418-B545-0237FDC4B599}" type="slidenum">
              <a:rPr lang="en-US" smtClean="0"/>
              <a:pPr/>
              <a:t>‹#›</a:t>
            </a:fld>
            <a:endParaRPr lang="en-US"/>
          </a:p>
        </p:txBody>
      </p:sp>
      <p:sp>
        <p:nvSpPr>
          <p:cNvPr id="4" name="Title 1"/>
          <p:cNvSpPr>
            <a:spLocks noGrp="1"/>
          </p:cNvSpPr>
          <p:nvPr>
            <p:ph type="ctrTitle" hasCustomPrompt="1"/>
          </p:nvPr>
        </p:nvSpPr>
        <p:spPr>
          <a:xfrm>
            <a:off x="492652" y="2368285"/>
            <a:ext cx="6512985" cy="1470025"/>
          </a:xfrm>
          <a:prstGeom prst="rect">
            <a:avLst/>
          </a:prstGeom>
        </p:spPr>
        <p:txBody>
          <a:bodyPr lIns="0" tIns="0" rIns="0" bIns="0" anchor="t">
            <a:normAutofit/>
          </a:bodyPr>
          <a:lstStyle>
            <a:lvl1pPr algn="l">
              <a:lnSpc>
                <a:spcPts val="5800"/>
              </a:lnSpc>
              <a:defRPr sz="4000" b="0" i="0">
                <a:solidFill>
                  <a:srgbClr val="FFFFFF"/>
                </a:solidFill>
                <a:latin typeface="Arial" pitchFamily="34" charset="0"/>
                <a:cs typeface="Arial" pitchFamily="34" charset="0"/>
              </a:defRPr>
            </a:lvl1pPr>
          </a:lstStyle>
          <a:p>
            <a:r>
              <a:rPr lang="en-GB" dirty="0" smtClean="0"/>
              <a:t>Click to add title</a:t>
            </a:r>
            <a:endParaRPr lang="en-US" dirty="0"/>
          </a:p>
        </p:txBody>
      </p:sp>
      <p:sp>
        <p:nvSpPr>
          <p:cNvPr id="5" name="Subtitle 2"/>
          <p:cNvSpPr>
            <a:spLocks noGrp="1"/>
          </p:cNvSpPr>
          <p:nvPr>
            <p:ph type="subTitle" idx="1" hasCustomPrompt="1"/>
          </p:nvPr>
        </p:nvSpPr>
        <p:spPr>
          <a:xfrm>
            <a:off x="492653" y="4108970"/>
            <a:ext cx="5946784" cy="1062038"/>
          </a:xfrm>
          <a:prstGeom prst="rect">
            <a:avLst/>
          </a:prstGeom>
        </p:spPr>
        <p:txBody>
          <a:bodyPr lIns="0" tIns="0" rIns="0" bIns="0">
            <a:normAutofit/>
          </a:bodyPr>
          <a:lstStyle>
            <a:lvl1pPr marL="0" indent="0" algn="l">
              <a:lnSpc>
                <a:spcPts val="2600"/>
              </a:lnSpc>
              <a:spcBef>
                <a:spcPts val="0"/>
              </a:spcBef>
              <a:buNone/>
              <a:defRPr sz="2400" b="0" i="0">
                <a:solidFill>
                  <a:srgbClr val="EAAA00"/>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subtitle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Sidebar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a:solidFill>
                  <a:schemeClr val="tx1"/>
                </a:solidFill>
              </a:defRPr>
            </a:lvl1pPr>
          </a:lstStyle>
          <a:p>
            <a:fld id="{FBE55132-A2DF-44A3-B0DA-EDF5CF7D6F0E}" type="slidenum">
              <a:rPr lang="en-US" smtClean="0"/>
              <a:pPr/>
              <a:t>‹#›</a:t>
            </a:fld>
            <a:endParaRPr lang="en-US"/>
          </a:p>
        </p:txBody>
      </p:sp>
      <p:sp>
        <p:nvSpPr>
          <p:cNvPr id="4" name="Subtitle 2"/>
          <p:cNvSpPr>
            <a:spLocks noGrp="1"/>
          </p:cNvSpPr>
          <p:nvPr>
            <p:ph type="subTitle" idx="1" hasCustomPrompt="1"/>
          </p:nvPr>
        </p:nvSpPr>
        <p:spPr>
          <a:xfrm>
            <a:off x="2415118" y="317498"/>
            <a:ext cx="6424082"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7" name="Picture Placeholder 5"/>
          <p:cNvSpPr>
            <a:spLocks noGrp="1"/>
          </p:cNvSpPr>
          <p:nvPr>
            <p:ph type="pic" sz="quarter" idx="17" hasCustomPrompt="1"/>
          </p:nvPr>
        </p:nvSpPr>
        <p:spPr>
          <a:xfrm>
            <a:off x="206375" y="1584325"/>
            <a:ext cx="1655064" cy="1197864"/>
          </a:xfrm>
          <a:prstGeom prst="rect">
            <a:avLst/>
          </a:prstGeom>
        </p:spPr>
        <p:txBody>
          <a:bodyPr/>
          <a:lstStyle>
            <a:lvl1pPr marL="0" indent="0">
              <a:buNone/>
              <a:defRPr sz="1300" b="0">
                <a:latin typeface="Arial" pitchFamily="34" charset="0"/>
                <a:cs typeface="Arial" pitchFamily="34" charset="0"/>
              </a:defRPr>
            </a:lvl1pPr>
          </a:lstStyle>
          <a:p>
            <a:r>
              <a:rPr lang="en-US" dirty="0" smtClean="0"/>
              <a:t>Click to add Picture</a:t>
            </a:r>
            <a:endParaRPr lang="en-US" dirty="0"/>
          </a:p>
        </p:txBody>
      </p:sp>
      <p:sp>
        <p:nvSpPr>
          <p:cNvPr id="8" name="Picture Placeholder 5"/>
          <p:cNvSpPr>
            <a:spLocks noGrp="1"/>
          </p:cNvSpPr>
          <p:nvPr>
            <p:ph type="pic" sz="quarter" idx="18" hasCustomPrompt="1"/>
          </p:nvPr>
        </p:nvSpPr>
        <p:spPr>
          <a:xfrm>
            <a:off x="206375" y="2947337"/>
            <a:ext cx="1655064" cy="1197864"/>
          </a:xfrm>
          <a:prstGeom prst="rect">
            <a:avLst/>
          </a:prstGeom>
        </p:spPr>
        <p:txBody>
          <a:bodyPr/>
          <a:lstStyle>
            <a:lvl1pPr marL="0" indent="0">
              <a:buNone/>
              <a:defRPr sz="1300">
                <a:latin typeface="Arial" pitchFamily="34" charset="0"/>
                <a:cs typeface="Arial" pitchFamily="34" charset="0"/>
              </a:defRPr>
            </a:lvl1pPr>
          </a:lstStyle>
          <a:p>
            <a:r>
              <a:rPr lang="en-US" dirty="0" smtClean="0"/>
              <a:t>Click to add Picture</a:t>
            </a:r>
            <a:endParaRPr lang="en-US" dirty="0"/>
          </a:p>
        </p:txBody>
      </p:sp>
      <p:sp>
        <p:nvSpPr>
          <p:cNvPr id="9" name="Picture Placeholder 5"/>
          <p:cNvSpPr>
            <a:spLocks noGrp="1"/>
          </p:cNvSpPr>
          <p:nvPr>
            <p:ph type="pic" sz="quarter" idx="19" hasCustomPrompt="1"/>
          </p:nvPr>
        </p:nvSpPr>
        <p:spPr>
          <a:xfrm>
            <a:off x="206375" y="4309997"/>
            <a:ext cx="1655064" cy="1197864"/>
          </a:xfrm>
          <a:prstGeom prst="rect">
            <a:avLst/>
          </a:prstGeom>
        </p:spPr>
        <p:txBody>
          <a:bodyPr/>
          <a:lstStyle>
            <a:lvl1pPr marL="0" indent="0">
              <a:buNone/>
              <a:defRPr sz="1300" baseline="0">
                <a:latin typeface="Arial" pitchFamily="34" charset="0"/>
                <a:cs typeface="Arial" pitchFamily="34" charset="0"/>
              </a:defRPr>
            </a:lvl1pPr>
          </a:lstStyle>
          <a:p>
            <a:r>
              <a:rPr lang="en-US" dirty="0" smtClean="0"/>
              <a:t>Click to add Picture</a:t>
            </a:r>
            <a:endParaRPr lang="en-US" dirty="0"/>
          </a:p>
        </p:txBody>
      </p:sp>
      <p:sp>
        <p:nvSpPr>
          <p:cNvPr id="14" name="Footer Placeholder 9"/>
          <p:cNvSpPr>
            <a:spLocks noGrp="1"/>
          </p:cNvSpPr>
          <p:nvPr>
            <p:ph type="ftr" sz="quarter" idx="16"/>
          </p:nvPr>
        </p:nvSpPr>
        <p:spPr>
          <a:xfrm>
            <a:off x="2438400" y="6172200"/>
            <a:ext cx="6410325"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17" name="Content Placeholder 16"/>
          <p:cNvSpPr>
            <a:spLocks noGrp="1"/>
          </p:cNvSpPr>
          <p:nvPr>
            <p:ph sz="quarter" idx="20" hasCustomPrompt="1"/>
          </p:nvPr>
        </p:nvSpPr>
        <p:spPr>
          <a:xfrm>
            <a:off x="2438400" y="914400"/>
            <a:ext cx="6400800" cy="5181600"/>
          </a:xfrm>
          <a:prstGeom prst="rect">
            <a:avLst/>
          </a:prstGeom>
        </p:spPr>
        <p:txBody>
          <a:bodyPr>
            <a:normAutofit/>
          </a:bodyPr>
          <a:lstStyle>
            <a:lvl1pPr>
              <a:defRPr sz="2000">
                <a:solidFill>
                  <a:srgbClr val="0070C0"/>
                </a:solidFill>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stStyle>
          <a:p>
            <a:pPr lvl="0"/>
            <a:r>
              <a:rPr lang="en-US" dirty="0" smtClean="0"/>
              <a:t>Click to add bulleted text</a:t>
            </a:r>
          </a:p>
        </p:txBody>
      </p:sp>
      <p:pic>
        <p:nvPicPr>
          <p:cNvPr id="1026" name="Picture 2"/>
          <p:cNvPicPr>
            <a:picLocks noChangeAspect="1" noChangeArrowheads="1"/>
          </p:cNvPicPr>
          <p:nvPr userDrawn="1"/>
        </p:nvPicPr>
        <p:blipFill>
          <a:blip r:embed="rId2" cstate="print"/>
          <a:srcRect/>
          <a:stretch>
            <a:fillRect/>
          </a:stretch>
        </p:blipFill>
        <p:spPr bwMode="auto">
          <a:xfrm>
            <a:off x="228600" y="1600200"/>
            <a:ext cx="1676400" cy="1153582"/>
          </a:xfrm>
          <a:prstGeom prst="rect">
            <a:avLst/>
          </a:prstGeom>
          <a:noFill/>
          <a:ln w="9525">
            <a:noFill/>
            <a:miter lim="800000"/>
            <a:headEnd/>
            <a:tailEnd/>
          </a:ln>
          <a:effectLst/>
        </p:spPr>
      </p:pic>
      <p:pic>
        <p:nvPicPr>
          <p:cNvPr id="1027" name="Picture 3"/>
          <p:cNvPicPr>
            <a:picLocks noChangeAspect="1" noChangeArrowheads="1"/>
          </p:cNvPicPr>
          <p:nvPr userDrawn="1"/>
        </p:nvPicPr>
        <p:blipFill>
          <a:blip r:embed="rId3" cstate="print"/>
          <a:srcRect/>
          <a:stretch>
            <a:fillRect/>
          </a:stretch>
        </p:blipFill>
        <p:spPr bwMode="auto">
          <a:xfrm>
            <a:off x="228600" y="2971800"/>
            <a:ext cx="1675660" cy="1143000"/>
          </a:xfrm>
          <a:prstGeom prst="rect">
            <a:avLst/>
          </a:prstGeom>
          <a:noFill/>
          <a:ln w="9525">
            <a:noFill/>
            <a:miter lim="800000"/>
            <a:headEnd/>
            <a:tailEnd/>
          </a:ln>
          <a:effectLst/>
        </p:spPr>
      </p:pic>
      <p:pic>
        <p:nvPicPr>
          <p:cNvPr id="1028" name="Picture 4"/>
          <p:cNvPicPr>
            <a:picLocks noChangeAspect="1" noChangeArrowheads="1"/>
          </p:cNvPicPr>
          <p:nvPr userDrawn="1"/>
        </p:nvPicPr>
        <p:blipFill>
          <a:blip r:embed="rId4" cstate="print"/>
          <a:srcRect/>
          <a:stretch>
            <a:fillRect/>
          </a:stretch>
        </p:blipFill>
        <p:spPr bwMode="auto">
          <a:xfrm>
            <a:off x="228600" y="4343400"/>
            <a:ext cx="1701256" cy="1186026"/>
          </a:xfrm>
          <a:prstGeom prst="rect">
            <a:avLst/>
          </a:prstGeom>
          <a:noFill/>
          <a:ln w="9525">
            <a:noFill/>
            <a:miter lim="800000"/>
            <a:headEnd/>
            <a:tailEnd/>
          </a:ln>
          <a:effec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lledSidebar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FBE55132-A2DF-44A3-B0DA-EDF5CF7D6F0E}" type="slidenum">
              <a:rPr lang="en-US" smtClean="0"/>
              <a:pPr/>
              <a:t>‹#›</a:t>
            </a:fld>
            <a:endParaRPr lang="en-US"/>
          </a:p>
        </p:txBody>
      </p:sp>
      <p:sp>
        <p:nvSpPr>
          <p:cNvPr id="4" name="Subtitle 2"/>
          <p:cNvSpPr>
            <a:spLocks noGrp="1"/>
          </p:cNvSpPr>
          <p:nvPr>
            <p:ph type="subTitle" idx="1" hasCustomPrompt="1"/>
          </p:nvPr>
        </p:nvSpPr>
        <p:spPr>
          <a:xfrm>
            <a:off x="2415118" y="317498"/>
            <a:ext cx="6424082"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5" name="Footer Placeholder 9"/>
          <p:cNvSpPr>
            <a:spLocks noGrp="1"/>
          </p:cNvSpPr>
          <p:nvPr>
            <p:ph type="ftr" sz="quarter" idx="16"/>
          </p:nvPr>
        </p:nvSpPr>
        <p:spPr>
          <a:xfrm>
            <a:off x="2438400" y="6172200"/>
            <a:ext cx="6410325"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6" name="Content Placeholder 16"/>
          <p:cNvSpPr>
            <a:spLocks noGrp="1"/>
          </p:cNvSpPr>
          <p:nvPr>
            <p:ph sz="quarter" idx="20" hasCustomPrompt="1"/>
          </p:nvPr>
        </p:nvSpPr>
        <p:spPr>
          <a:xfrm>
            <a:off x="2438400" y="914400"/>
            <a:ext cx="6400800" cy="5181600"/>
          </a:xfrm>
          <a:prstGeom prst="rect">
            <a:avLst/>
          </a:prstGeom>
        </p:spPr>
        <p:txBody>
          <a:bodyPr>
            <a:normAutofit/>
          </a:bodyPr>
          <a:lstStyle>
            <a:lvl1pPr>
              <a:defRPr sz="2000">
                <a:solidFill>
                  <a:srgbClr val="0070C0"/>
                </a:solidFill>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stStyle>
          <a:p>
            <a:pPr lvl="0"/>
            <a:r>
              <a:rPr lang="en-US" dirty="0" smtClean="0"/>
              <a:t>Click to add bulleted text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list without banner">
    <p:bg>
      <p:bgPr>
        <a:blipFill dpi="0" rotWithShape="0">
          <a:blip r:embed="rId2" cstate="print">
            <a:lum/>
          </a:blip>
          <a:srcRect/>
          <a:stretch>
            <a:fillRect l="84000" t="78000"/>
          </a:stretch>
        </a:blipFill>
        <a:effectLst/>
      </p:bgPr>
    </p:bg>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8534400" y="6492875"/>
            <a:ext cx="612648" cy="365125"/>
          </a:xfrm>
          <a:prstGeom prst="rect">
            <a:avLst/>
          </a:prstGeom>
        </p:spPr>
        <p:txBody>
          <a:bodyPr vert="horz" lIns="91440" tIns="45720" rIns="91440" bIns="45720" rtlCol="0" anchor="ctr"/>
          <a:lstStyle>
            <a:lvl1pPr algn="r">
              <a:defRPr sz="1200">
                <a:solidFill>
                  <a:schemeClr val="tx1"/>
                </a:solidFill>
                <a:latin typeface="Arial" pitchFamily="34" charset="0"/>
                <a:cs typeface="Arial" pitchFamily="34" charset="0"/>
              </a:defRPr>
            </a:lvl1pPr>
          </a:lstStyle>
          <a:p>
            <a:fld id="{A0D78AEB-5D52-4D3E-825B-EC6372010675}" type="slidenum">
              <a:rPr lang="en-US" smtClean="0"/>
              <a:pPr/>
              <a:t>‹#›</a:t>
            </a:fld>
            <a:endParaRPr lang="en-US" dirty="0"/>
          </a:p>
        </p:txBody>
      </p:sp>
      <p:sp>
        <p:nvSpPr>
          <p:cNvPr id="4" name="Subtitle 2"/>
          <p:cNvSpPr>
            <a:spLocks noGrp="1"/>
          </p:cNvSpPr>
          <p:nvPr>
            <p:ph type="subTitle" idx="1" hasCustomPrompt="1"/>
          </p:nvPr>
        </p:nvSpPr>
        <p:spPr>
          <a:xfrm>
            <a:off x="400050" y="402165"/>
            <a:ext cx="8303683"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5" name="Footer Placeholder 9"/>
          <p:cNvSpPr>
            <a:spLocks noGrp="1"/>
          </p:cNvSpPr>
          <p:nvPr>
            <p:ph type="ftr" sz="quarter" idx="16"/>
          </p:nvPr>
        </p:nvSpPr>
        <p:spPr>
          <a:xfrm>
            <a:off x="400050" y="5595938"/>
            <a:ext cx="7181850"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6" name="Text Placeholder 2"/>
          <p:cNvSpPr>
            <a:spLocks noGrp="1"/>
          </p:cNvSpPr>
          <p:nvPr>
            <p:ph type="body" sz="quarter" idx="10" hasCustomPrompt="1"/>
          </p:nvPr>
        </p:nvSpPr>
        <p:spPr>
          <a:xfrm>
            <a:off x="381000" y="1071563"/>
            <a:ext cx="8305800" cy="4337050"/>
          </a:xfrm>
          <a:prstGeom prst="rect">
            <a:avLst/>
          </a:prstGeom>
        </p:spPr>
        <p:txBody>
          <a:bodyPr>
            <a:normAutofit/>
          </a:bodyPr>
          <a:lstStyle>
            <a:lvl1pPr>
              <a:defRPr sz="2000">
                <a:solidFill>
                  <a:srgbClr val="0070C0"/>
                </a:solidFill>
                <a:latin typeface="Arial" pitchFamily="34" charset="0"/>
                <a:cs typeface="Arial" pitchFamily="34" charset="0"/>
              </a:defRPr>
            </a:lvl1pPr>
          </a:lstStyle>
          <a:p>
            <a:r>
              <a:rPr lang="en-US" dirty="0" smtClean="0"/>
              <a:t>Click to add bulleted text</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0685A7-E457-4FE0-9A0F-F485324186E0}"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699CB88-5E1A-4FAC-892A-60949ACB1F6F}" type="datetimeFigureOut">
              <a:rPr lang="en-US" smtClean="0"/>
              <a:pPr/>
              <a:t>1/23/2013</a:t>
            </a:fld>
            <a:endParaRPr lang="en-US"/>
          </a:p>
        </p:txBody>
      </p:sp>
      <p:sp>
        <p:nvSpPr>
          <p:cNvPr id="17" name="Footer Placeholder 16"/>
          <p:cNvSpPr>
            <a:spLocks noGrp="1"/>
          </p:cNvSpPr>
          <p:nvPr>
            <p:ph type="ftr" sz="quarter" idx="11"/>
          </p:nvPr>
        </p:nvSpPr>
        <p:spPr/>
        <p:txBody>
          <a:bodyPr/>
          <a:lstStyle/>
          <a:p>
            <a:endParaRPr kumimoji="0"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A6C6315-D1EB-4418-B545-0237FDC4B59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699CB88-5E1A-4FAC-892A-60949ACB1F6F}" type="datetimeFigureOut">
              <a:rPr lang="en-US" smtClean="0"/>
              <a:pPr/>
              <a:t>1/23/2013</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A6C6315-D1EB-4418-B545-0237FDC4B59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699CB88-5E1A-4FAC-892A-60949ACB1F6F}" type="datetimeFigureOut">
              <a:rPr lang="en-US" smtClean="0"/>
              <a:pPr/>
              <a:t>1/23/2013</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kumimoji="0"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A6C6315-D1EB-4418-B545-0237FDC4B59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699CB88-5E1A-4FAC-892A-60949ACB1F6F}" type="datetimeFigureOut">
              <a:rPr lang="en-US" smtClean="0"/>
              <a:pPr/>
              <a:t>1/23/2013</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0A6C6315-D1EB-4418-B545-0237FDC4B59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699CB88-5E1A-4FAC-892A-60949ACB1F6F}" type="datetimeFigureOut">
              <a:rPr lang="en-US" smtClean="0"/>
              <a:pPr/>
              <a:t>1/23/2013</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0A6C6315-D1EB-4418-B545-0237FDC4B59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699CB88-5E1A-4FAC-892A-60949ACB1F6F}" type="datetimeFigureOut">
              <a:rPr lang="en-US" smtClean="0"/>
              <a:pPr/>
              <a:t>1/23/2013</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0A6C6315-D1EB-4418-B545-0237FDC4B599}" type="slidenum">
              <a:rPr lang="en-US" smtClean="0"/>
              <a:pPr/>
              <a:t>‹#›</a:t>
            </a:fld>
            <a:endParaRPr lang="en-US"/>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99CB88-5E1A-4FAC-892A-60949ACB1F6F}" type="datetimeFigureOut">
              <a:rPr lang="en-US" smtClean="0"/>
              <a:pPr/>
              <a:t>1/23/2013</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0A6C6315-D1EB-4418-B545-0237FDC4B599}" type="slidenum">
              <a:rPr lang="en-US" smtClean="0"/>
              <a:pPr/>
              <a:t>‹#›</a:t>
            </a:fld>
            <a:endParaRPr lang="en-US"/>
          </a:p>
        </p:txBody>
      </p:sp>
    </p:spTree>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list with banner">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a:solidFill>
                  <a:schemeClr val="tx1"/>
                </a:solidFill>
              </a:defRPr>
            </a:lvl1pPr>
          </a:lstStyle>
          <a:p>
            <a:fld id="{C7C1B3B7-866B-4191-BBF8-E07D98C0B952}" type="slidenum">
              <a:rPr lang="en-US" smtClean="0"/>
              <a:pPr/>
              <a:t>‹#›</a:t>
            </a:fld>
            <a:endParaRPr lang="en-US" dirty="0"/>
          </a:p>
        </p:txBody>
      </p:sp>
      <p:sp>
        <p:nvSpPr>
          <p:cNvPr id="4" name="Subtitle 2"/>
          <p:cNvSpPr>
            <a:spLocks noGrp="1"/>
          </p:cNvSpPr>
          <p:nvPr>
            <p:ph type="subTitle" idx="1" hasCustomPrompt="1"/>
          </p:nvPr>
        </p:nvSpPr>
        <p:spPr>
          <a:xfrm>
            <a:off x="400050" y="402165"/>
            <a:ext cx="8303683"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5" name="Footer Placeholder 9"/>
          <p:cNvSpPr>
            <a:spLocks noGrp="1"/>
          </p:cNvSpPr>
          <p:nvPr>
            <p:ph type="ftr" sz="quarter" idx="16"/>
          </p:nvPr>
        </p:nvSpPr>
        <p:spPr>
          <a:xfrm>
            <a:off x="400050" y="5595938"/>
            <a:ext cx="7181850"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6" name="Text Placeholder 2"/>
          <p:cNvSpPr>
            <a:spLocks noGrp="1"/>
          </p:cNvSpPr>
          <p:nvPr>
            <p:ph type="body" sz="quarter" idx="17" hasCustomPrompt="1"/>
          </p:nvPr>
        </p:nvSpPr>
        <p:spPr>
          <a:xfrm>
            <a:off x="381000" y="1071563"/>
            <a:ext cx="8305800" cy="4337050"/>
          </a:xfrm>
          <a:prstGeom prst="rect">
            <a:avLst/>
          </a:prstGeom>
        </p:spPr>
        <p:txBody>
          <a:bodyPr>
            <a:normAutofit/>
          </a:bodyPr>
          <a:lstStyle>
            <a:lvl1pPr>
              <a:defRPr sz="2000">
                <a:solidFill>
                  <a:srgbClr val="0070C0"/>
                </a:solidFill>
                <a:latin typeface="Arial" pitchFamily="34" charset="0"/>
                <a:cs typeface="Arial" pitchFamily="34" charset="0"/>
              </a:defRPr>
            </a:lvl1pPr>
          </a:lstStyle>
          <a:p>
            <a:r>
              <a:rPr lang="en-US" dirty="0" smtClean="0"/>
              <a:t>Click to add bulleted text</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699CB88-5E1A-4FAC-892A-60949ACB1F6F}" type="datetimeFigureOut">
              <a:rPr lang="en-US" smtClean="0"/>
              <a:pPr/>
              <a:t>1/23/2013</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0A6C6315-D1EB-4418-B545-0237FDC4B59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699CB88-5E1A-4FAC-892A-60949ACB1F6F}" type="datetimeFigureOut">
              <a:rPr lang="en-US" smtClean="0"/>
              <a:pPr/>
              <a:t>1/23/2013</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kumimoji="0" lang="en-US"/>
          </a:p>
        </p:txBody>
      </p:sp>
      <p:sp>
        <p:nvSpPr>
          <p:cNvPr id="7" name="Slide Number Placeholder 6"/>
          <p:cNvSpPr>
            <a:spLocks noGrp="1"/>
          </p:cNvSpPr>
          <p:nvPr>
            <p:ph type="sldNum" sz="quarter" idx="12"/>
          </p:nvPr>
        </p:nvSpPr>
        <p:spPr>
          <a:xfrm>
            <a:off x="146304" y="6208776"/>
            <a:ext cx="457200" cy="457200"/>
          </a:xfrm>
        </p:spPr>
        <p:txBody>
          <a:bodyPr/>
          <a:lstStyle/>
          <a:p>
            <a:fld id="{0A6C6315-D1EB-4418-B545-0237FDC4B59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699CB88-5E1A-4FAC-892A-60949ACB1F6F}" type="datetimeFigureOut">
              <a:rPr lang="en-US" smtClean="0"/>
              <a:pPr/>
              <a:t>1/23/2013</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A6C6315-D1EB-4418-B545-0237FDC4B599}" type="slidenum">
              <a:rPr lang="en-US" smtClean="0"/>
              <a:pPr/>
              <a:t>‹#›</a:t>
            </a:fld>
            <a:endParaRPr lang="en-US"/>
          </a:p>
        </p:txBody>
      </p:sp>
    </p:spTree>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699CB88-5E1A-4FAC-892A-60949ACB1F6F}" type="datetimeFigureOut">
              <a:rPr lang="en-US" smtClean="0"/>
              <a:pPr/>
              <a:t>1/23/2013</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A6C6315-D1EB-4418-B545-0237FDC4B599}" type="slidenum">
              <a:rPr lang="en-US" smtClean="0"/>
              <a:pPr/>
              <a:t>‹#›</a:t>
            </a:fld>
            <a:endParaRPr lang="en-US"/>
          </a:p>
        </p:txBody>
      </p:sp>
    </p:spTree>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ulleted list with banner">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a:solidFill>
                  <a:schemeClr val="tx1"/>
                </a:solidFill>
              </a:defRPr>
            </a:lvl1pPr>
          </a:lstStyle>
          <a:p>
            <a:fld id="{C7C1B3B7-866B-4191-BBF8-E07D98C0B952}" type="slidenum">
              <a:rPr lang="en-US" smtClean="0"/>
              <a:pPr/>
              <a:t>‹#›</a:t>
            </a:fld>
            <a:endParaRPr lang="en-US" dirty="0"/>
          </a:p>
        </p:txBody>
      </p:sp>
      <p:sp>
        <p:nvSpPr>
          <p:cNvPr id="4" name="Subtitle 2"/>
          <p:cNvSpPr>
            <a:spLocks noGrp="1"/>
          </p:cNvSpPr>
          <p:nvPr>
            <p:ph type="subTitle" idx="1" hasCustomPrompt="1"/>
          </p:nvPr>
        </p:nvSpPr>
        <p:spPr>
          <a:xfrm>
            <a:off x="400050" y="402165"/>
            <a:ext cx="8303683"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5" name="Footer Placeholder 9"/>
          <p:cNvSpPr>
            <a:spLocks noGrp="1"/>
          </p:cNvSpPr>
          <p:nvPr>
            <p:ph type="ftr" sz="quarter" idx="16"/>
          </p:nvPr>
        </p:nvSpPr>
        <p:spPr>
          <a:xfrm>
            <a:off x="400050" y="5595938"/>
            <a:ext cx="7181850"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6" name="Text Placeholder 2"/>
          <p:cNvSpPr>
            <a:spLocks noGrp="1"/>
          </p:cNvSpPr>
          <p:nvPr>
            <p:ph type="body" sz="quarter" idx="17" hasCustomPrompt="1"/>
          </p:nvPr>
        </p:nvSpPr>
        <p:spPr>
          <a:xfrm>
            <a:off x="381000" y="1071563"/>
            <a:ext cx="8305800" cy="4337050"/>
          </a:xfrm>
          <a:prstGeom prst="rect">
            <a:avLst/>
          </a:prstGeom>
        </p:spPr>
        <p:txBody>
          <a:bodyPr>
            <a:normAutofit/>
          </a:bodyPr>
          <a:lstStyle>
            <a:lvl1pPr>
              <a:defRPr sz="2000">
                <a:solidFill>
                  <a:srgbClr val="0070C0"/>
                </a:solidFill>
                <a:latin typeface="Arial" pitchFamily="34" charset="0"/>
                <a:cs typeface="Arial" pitchFamily="34" charset="0"/>
              </a:defRPr>
            </a:lvl1pPr>
          </a:lstStyle>
          <a:p>
            <a:r>
              <a:rPr lang="en-US" dirty="0" smtClean="0"/>
              <a:t>Click to add bulleted text</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C7C1B3B7-866B-4191-BBF8-E07D98C0B952}" type="slidenum">
              <a:rPr lang="en-US" smtClean="0"/>
              <a:pPr/>
              <a:t>‹#›</a:t>
            </a:fld>
            <a:endParaRPr lang="en-US" dirty="0"/>
          </a:p>
        </p:txBody>
      </p:sp>
      <p:sp>
        <p:nvSpPr>
          <p:cNvPr id="4" name="Subtitle 2"/>
          <p:cNvSpPr>
            <a:spLocks noGrp="1"/>
          </p:cNvSpPr>
          <p:nvPr>
            <p:ph type="subTitle" idx="1" hasCustomPrompt="1"/>
          </p:nvPr>
        </p:nvSpPr>
        <p:spPr>
          <a:xfrm>
            <a:off x="400051" y="402165"/>
            <a:ext cx="8229600"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5" name="Chart Placeholder 4"/>
          <p:cNvSpPr>
            <a:spLocks noGrp="1"/>
          </p:cNvSpPr>
          <p:nvPr>
            <p:ph type="chart" sz="quarter" idx="11" hasCustomPrompt="1"/>
          </p:nvPr>
        </p:nvSpPr>
        <p:spPr>
          <a:xfrm>
            <a:off x="400050" y="1133474"/>
            <a:ext cx="8229600" cy="4123944"/>
          </a:xfrm>
          <a:prstGeom prst="rect">
            <a:avLst/>
          </a:prstGeom>
        </p:spPr>
        <p:txBody>
          <a:bodyPr>
            <a:normAutofit/>
          </a:bodyPr>
          <a:lstStyle>
            <a:lvl1pPr>
              <a:buNone/>
              <a:defRPr sz="2000">
                <a:solidFill>
                  <a:srgbClr val="0070C0"/>
                </a:solidFill>
                <a:latin typeface="Arial" pitchFamily="34" charset="0"/>
                <a:cs typeface="Arial" pitchFamily="34" charset="0"/>
              </a:defRPr>
            </a:lvl1pPr>
          </a:lstStyle>
          <a:p>
            <a:r>
              <a:rPr lang="en-US" dirty="0" smtClean="0"/>
              <a:t>Click icon to add Chart</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picture with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C7C1B3B7-866B-4191-BBF8-E07D98C0B952}" type="slidenum">
              <a:rPr lang="en-US" smtClean="0"/>
              <a:pPr/>
              <a:t>‹#›</a:t>
            </a:fld>
            <a:endParaRPr lang="en-US" dirty="0"/>
          </a:p>
        </p:txBody>
      </p:sp>
      <p:sp>
        <p:nvSpPr>
          <p:cNvPr id="5" name="Footer Placeholder 9"/>
          <p:cNvSpPr>
            <a:spLocks noGrp="1"/>
          </p:cNvSpPr>
          <p:nvPr>
            <p:ph type="ftr" sz="quarter" idx="16"/>
          </p:nvPr>
        </p:nvSpPr>
        <p:spPr>
          <a:xfrm>
            <a:off x="400050" y="5595938"/>
            <a:ext cx="7181850"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6" name="Picture Placeholder 6"/>
          <p:cNvSpPr>
            <a:spLocks noGrp="1"/>
          </p:cNvSpPr>
          <p:nvPr>
            <p:ph type="pic" sz="quarter" idx="17"/>
          </p:nvPr>
        </p:nvSpPr>
        <p:spPr>
          <a:xfrm>
            <a:off x="4114800" y="977745"/>
            <a:ext cx="4690872" cy="4361688"/>
          </a:xfrm>
          <a:prstGeom prst="rect">
            <a:avLst/>
          </a:prstGeom>
        </p:spPr>
        <p:txBody>
          <a:bodyPr/>
          <a:lstStyle>
            <a:lvl1pPr>
              <a:buNone/>
              <a:defRPr sz="2000">
                <a:solidFill>
                  <a:srgbClr val="0070C0"/>
                </a:solidFill>
                <a:latin typeface="Arial" pitchFamily="34" charset="0"/>
                <a:cs typeface="Arial" pitchFamily="34" charset="0"/>
              </a:defRPr>
            </a:lvl1pPr>
          </a:lstStyle>
          <a:p>
            <a:endParaRPr lang="en-US" dirty="0"/>
          </a:p>
        </p:txBody>
      </p:sp>
      <p:sp>
        <p:nvSpPr>
          <p:cNvPr id="7" name="Picture Placeholder 8"/>
          <p:cNvSpPr>
            <a:spLocks noGrp="1"/>
          </p:cNvSpPr>
          <p:nvPr>
            <p:ph type="pic" sz="quarter" idx="18"/>
          </p:nvPr>
        </p:nvSpPr>
        <p:spPr>
          <a:xfrm>
            <a:off x="390144" y="1593742"/>
            <a:ext cx="3648456" cy="3739896"/>
          </a:xfrm>
          <a:prstGeom prst="rect">
            <a:avLst/>
          </a:prstGeom>
        </p:spPr>
        <p:txBody>
          <a:bodyPr/>
          <a:lstStyle>
            <a:lvl1pPr>
              <a:buNone/>
              <a:defRPr sz="2000">
                <a:solidFill>
                  <a:srgbClr val="0070C0"/>
                </a:solidFill>
                <a:latin typeface="Arial" pitchFamily="34" charset="0"/>
                <a:cs typeface="Arial" pitchFamily="34" charset="0"/>
              </a:defRPr>
            </a:lvl1pPr>
          </a:lstStyle>
          <a:p>
            <a:endParaRPr lang="en-US" dirty="0"/>
          </a:p>
        </p:txBody>
      </p:sp>
      <p:sp>
        <p:nvSpPr>
          <p:cNvPr id="8" name="Subtitle 2"/>
          <p:cNvSpPr>
            <a:spLocks noGrp="1"/>
          </p:cNvSpPr>
          <p:nvPr>
            <p:ph type="subTitle" idx="1" hasCustomPrompt="1"/>
          </p:nvPr>
        </p:nvSpPr>
        <p:spPr>
          <a:xfrm>
            <a:off x="381000" y="951987"/>
            <a:ext cx="3657600" cy="384048"/>
          </a:xfrm>
          <a:prstGeom prst="rect">
            <a:avLst/>
          </a:prstGeom>
        </p:spPr>
        <p:txBody>
          <a:bodyPr lIns="0" tIns="0" rIns="0" bIns="0">
            <a:normAutofit/>
          </a:bodyPr>
          <a:lstStyle>
            <a:lvl1pPr marL="0" indent="0" algn="l">
              <a:lnSpc>
                <a:spcPts val="2600"/>
              </a:lnSpc>
              <a:spcBef>
                <a:spcPts val="0"/>
              </a:spcBef>
              <a:buNone/>
              <a:defRPr sz="2000" b="0"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 Click to add subtitle</a:t>
            </a:r>
          </a:p>
          <a:p>
            <a:endParaRPr lang="en-US" dirty="0"/>
          </a:p>
        </p:txBody>
      </p:sp>
      <p:sp>
        <p:nvSpPr>
          <p:cNvPr id="13" name="Text Placeholder 12"/>
          <p:cNvSpPr>
            <a:spLocks noGrp="1"/>
          </p:cNvSpPr>
          <p:nvPr>
            <p:ph type="body" sz="quarter" idx="19" hasCustomPrompt="1"/>
          </p:nvPr>
        </p:nvSpPr>
        <p:spPr>
          <a:xfrm>
            <a:off x="381000" y="304800"/>
            <a:ext cx="8458200" cy="533400"/>
          </a:xfrm>
          <a:prstGeom prst="rect">
            <a:avLst/>
          </a:prstGeom>
        </p:spPr>
        <p:txBody>
          <a:bodyPr lIns="0">
            <a:normAutofit/>
          </a:bodyPr>
          <a:lstStyle>
            <a:lvl1pPr>
              <a:buNone/>
              <a:defRPr sz="2800" b="1">
                <a:solidFill>
                  <a:srgbClr val="0070C0"/>
                </a:solidFill>
                <a:latin typeface="Arial" pitchFamily="34" charset="0"/>
                <a:cs typeface="Arial" pitchFamily="34" charset="0"/>
              </a:defRPr>
            </a:lvl1pPr>
          </a:lstStyle>
          <a:p>
            <a:pPr lvl="0"/>
            <a:r>
              <a:rPr lang="en-US" dirty="0" smtClean="0"/>
              <a:t>Click to add title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Pictur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C7C1B3B7-866B-4191-BBF8-E07D98C0B952}" type="slidenum">
              <a:rPr lang="en-US" smtClean="0"/>
              <a:pPr/>
              <a:t>‹#›</a:t>
            </a:fld>
            <a:endParaRPr lang="en-US" dirty="0"/>
          </a:p>
        </p:txBody>
      </p:sp>
      <p:sp>
        <p:nvSpPr>
          <p:cNvPr id="8" name="Picture Placeholder 3"/>
          <p:cNvSpPr>
            <a:spLocks noGrp="1"/>
          </p:cNvSpPr>
          <p:nvPr>
            <p:ph type="pic" sz="quarter" idx="11"/>
          </p:nvPr>
        </p:nvSpPr>
        <p:spPr>
          <a:xfrm>
            <a:off x="0" y="0"/>
            <a:ext cx="9144000" cy="6858000"/>
          </a:xfrm>
          <a:prstGeom prst="rect">
            <a:avLst/>
          </a:prstGeom>
        </p:spPr>
        <p:txBody>
          <a:bodyPr/>
          <a:lstStyle>
            <a:lvl1pPr>
              <a:buNone/>
              <a:defRPr sz="2000">
                <a:solidFill>
                  <a:srgbClr val="0070C0"/>
                </a:solidFill>
                <a:latin typeface="Arial" pitchFamily="34" charset="0"/>
                <a:cs typeface="Arial" pitchFamily="34" charset="0"/>
              </a:defRPr>
            </a:lvl1pPr>
          </a:lstStyle>
          <a:p>
            <a:endParaRPr lang="en-US" dirty="0"/>
          </a:p>
        </p:txBody>
      </p:sp>
      <p:sp>
        <p:nvSpPr>
          <p:cNvPr id="12" name="Text Placeholder 29"/>
          <p:cNvSpPr>
            <a:spLocks noGrp="1"/>
          </p:cNvSpPr>
          <p:nvPr>
            <p:ph type="body" sz="quarter" idx="12" hasCustomPrompt="1"/>
          </p:nvPr>
        </p:nvSpPr>
        <p:spPr>
          <a:xfrm>
            <a:off x="5264150" y="5864884"/>
            <a:ext cx="3422650" cy="366440"/>
          </a:xfrm>
          <a:prstGeom prst="rect">
            <a:avLst/>
          </a:prstGeom>
        </p:spPr>
        <p:txBody>
          <a:bodyPr>
            <a:normAutofit/>
          </a:bodyPr>
          <a:lstStyle>
            <a:lvl1pPr>
              <a:buNone/>
              <a:defRPr sz="2000" baseline="0">
                <a:latin typeface="Arial" pitchFamily="34" charset="0"/>
                <a:cs typeface="Arial" pitchFamily="34" charset="0"/>
              </a:defRPr>
            </a:lvl1pPr>
          </a:lstStyle>
          <a:p>
            <a:pPr lvl="0"/>
            <a:r>
              <a:rPr lang="en-US" dirty="0" smtClean="0"/>
              <a:t>Click to add text</a:t>
            </a:r>
            <a:endParaRPr lang="en-US" dirty="0"/>
          </a:p>
        </p:txBody>
      </p:sp>
      <p:sp>
        <p:nvSpPr>
          <p:cNvPr id="6" name="Subtitle 2"/>
          <p:cNvSpPr>
            <a:spLocks noGrp="1"/>
          </p:cNvSpPr>
          <p:nvPr>
            <p:ph type="subTitle" idx="1" hasCustomPrompt="1"/>
          </p:nvPr>
        </p:nvSpPr>
        <p:spPr>
          <a:xfrm>
            <a:off x="457200" y="2590800"/>
            <a:ext cx="8303683" cy="444502"/>
          </a:xfrm>
          <a:prstGeom prst="rect">
            <a:avLst/>
          </a:prstGeom>
        </p:spPr>
        <p:txBody>
          <a:bodyPr lIns="0" tIns="0" rIns="0" bIns="0" anchor="t" anchorCtr="0">
            <a:normAutofit/>
          </a:bodyPr>
          <a:lstStyle>
            <a:lvl1pPr marL="0" indent="0" algn="ctr">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C7C1B3B7-866B-4191-BBF8-E07D98C0B952}" type="slidenum">
              <a:rPr lang="en-US" smtClean="0"/>
              <a:pPr/>
              <a:t>‹#›</a:t>
            </a:fld>
            <a:endParaRPr lang="en-US" dirty="0"/>
          </a:p>
        </p:txBody>
      </p:sp>
      <p:sp>
        <p:nvSpPr>
          <p:cNvPr id="7" name="Subtitle 2"/>
          <p:cNvSpPr>
            <a:spLocks noGrp="1"/>
          </p:cNvSpPr>
          <p:nvPr>
            <p:ph type="subTitle" idx="1" hasCustomPrompt="1"/>
          </p:nvPr>
        </p:nvSpPr>
        <p:spPr>
          <a:xfrm>
            <a:off x="381000" y="469898"/>
            <a:ext cx="8321040" cy="444502"/>
          </a:xfrm>
          <a:prstGeom prst="rect">
            <a:avLst/>
          </a:prstGeom>
        </p:spPr>
        <p:txBody>
          <a:bodyPr lIns="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8" name="Picture Placeholder 3"/>
          <p:cNvSpPr>
            <a:spLocks noGrp="1"/>
          </p:cNvSpPr>
          <p:nvPr>
            <p:ph type="pic" sz="quarter" idx="11"/>
          </p:nvPr>
        </p:nvSpPr>
        <p:spPr>
          <a:xfrm>
            <a:off x="381000" y="1095375"/>
            <a:ext cx="3831336" cy="3986784"/>
          </a:xfrm>
          <a:prstGeom prst="rect">
            <a:avLst/>
          </a:prstGeom>
        </p:spPr>
        <p:txBody>
          <a:bodyPr/>
          <a:lstStyle>
            <a:lvl1pPr>
              <a:buNone/>
              <a:defRPr sz="2000">
                <a:solidFill>
                  <a:srgbClr val="0070C0"/>
                </a:solidFill>
                <a:latin typeface="Arial" pitchFamily="34" charset="0"/>
                <a:cs typeface="Arial" pitchFamily="34" charset="0"/>
              </a:defRPr>
            </a:lvl1pPr>
          </a:lstStyle>
          <a:p>
            <a:endParaRPr lang="en-US" dirty="0"/>
          </a:p>
        </p:txBody>
      </p:sp>
      <p:sp>
        <p:nvSpPr>
          <p:cNvPr id="9" name="Picture Placeholder 5"/>
          <p:cNvSpPr>
            <a:spLocks noGrp="1"/>
          </p:cNvSpPr>
          <p:nvPr>
            <p:ph type="pic" sz="quarter" idx="12"/>
          </p:nvPr>
        </p:nvSpPr>
        <p:spPr>
          <a:xfrm>
            <a:off x="4508010" y="1095375"/>
            <a:ext cx="4178808" cy="3986784"/>
          </a:xfrm>
          <a:prstGeom prst="rect">
            <a:avLst/>
          </a:prstGeom>
        </p:spPr>
        <p:txBody>
          <a:bodyPr/>
          <a:lstStyle>
            <a:lvl1pPr>
              <a:buNone/>
              <a:defRPr sz="2000">
                <a:solidFill>
                  <a:srgbClr val="0070C0"/>
                </a:solidFill>
                <a:latin typeface="Arial" pitchFamily="34" charset="0"/>
                <a:cs typeface="Arial" pitchFamily="34" charset="0"/>
              </a:defRPr>
            </a:lvl1p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rdinary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C7C1B3B7-866B-4191-BBF8-E07D98C0B952}" type="slidenum">
              <a:rPr lang="en-US" smtClean="0"/>
              <a:pPr/>
              <a:t>‹#›</a:t>
            </a:fld>
            <a:endParaRPr lang="en-US" dirty="0"/>
          </a:p>
        </p:txBody>
      </p:sp>
      <p:sp>
        <p:nvSpPr>
          <p:cNvPr id="4" name="Subtitle 2"/>
          <p:cNvSpPr>
            <a:spLocks noGrp="1"/>
          </p:cNvSpPr>
          <p:nvPr>
            <p:ph type="subTitle" idx="1" hasCustomPrompt="1"/>
          </p:nvPr>
        </p:nvSpPr>
        <p:spPr>
          <a:xfrm>
            <a:off x="400050" y="402165"/>
            <a:ext cx="8303683" cy="444502"/>
          </a:xfrm>
          <a:prstGeom prst="rect">
            <a:avLst/>
          </a:prstGeom>
        </p:spPr>
        <p:txBody>
          <a:bodyPr lIns="91440" tIns="0" rIns="0" bIns="0" anchor="t" anchorCtr="0">
            <a:normAutofit/>
          </a:bodyPr>
          <a:lstStyle>
            <a:lvl1pPr marL="0" indent="0" algn="l">
              <a:lnSpc>
                <a:spcPts val="3200"/>
              </a:lnSpc>
              <a:spcBef>
                <a:spcPts val="0"/>
              </a:spcBef>
              <a:buNone/>
              <a:defRPr sz="2800" b="1"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add title</a:t>
            </a:r>
            <a:endParaRPr lang="en-US" dirty="0"/>
          </a:p>
        </p:txBody>
      </p:sp>
      <p:sp>
        <p:nvSpPr>
          <p:cNvPr id="5" name="Footer Placeholder 9"/>
          <p:cNvSpPr>
            <a:spLocks noGrp="1"/>
          </p:cNvSpPr>
          <p:nvPr>
            <p:ph type="ftr" sz="quarter" idx="16"/>
          </p:nvPr>
        </p:nvSpPr>
        <p:spPr>
          <a:xfrm>
            <a:off x="400050" y="5595938"/>
            <a:ext cx="7181850"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
        <p:nvSpPr>
          <p:cNvPr id="6" name="Text Placeholder 2"/>
          <p:cNvSpPr>
            <a:spLocks noGrp="1"/>
          </p:cNvSpPr>
          <p:nvPr>
            <p:ph type="body" sz="quarter" idx="17" hasCustomPrompt="1"/>
          </p:nvPr>
        </p:nvSpPr>
        <p:spPr>
          <a:xfrm>
            <a:off x="400050" y="1047011"/>
            <a:ext cx="8303683" cy="4363189"/>
          </a:xfrm>
          <a:prstGeom prst="rect">
            <a:avLst/>
          </a:prstGeom>
        </p:spPr>
        <p:txBody>
          <a:bodyPr>
            <a:normAutofit/>
          </a:bodyPr>
          <a:lstStyle>
            <a:lvl1pPr marL="0" indent="0">
              <a:buNone/>
              <a:defRPr sz="2000">
                <a:solidFill>
                  <a:srgbClr val="0073CF"/>
                </a:solidFill>
                <a:latin typeface="Arial" pitchFamily="34" charset="0"/>
                <a:cs typeface="Arial" pitchFamily="34" charset="0"/>
              </a:defRPr>
            </a:lvl1pPr>
          </a:lstStyle>
          <a:p>
            <a:r>
              <a:rPr lang="en-US" dirty="0" smtClean="0"/>
              <a:t>Click to add text</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title with 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563562"/>
          </a:xfrm>
          <a:prstGeom prst="rect">
            <a:avLst/>
          </a:prstGeom>
        </p:spPr>
        <p:txBody>
          <a:bodyPr lIns="0">
            <a:normAutofit/>
          </a:bodyPr>
          <a:lstStyle>
            <a:lvl1pPr algn="l">
              <a:defRPr sz="2800" b="1">
                <a:solidFill>
                  <a:srgbClr val="0070C0"/>
                </a:solidFill>
                <a:latin typeface="Arial" pitchFamily="34" charset="0"/>
                <a:cs typeface="Arial" pitchFamily="34" charset="0"/>
              </a:defRPr>
            </a:lvl1pPr>
          </a:lstStyle>
          <a:p>
            <a:r>
              <a:rPr lang="en-US" dirty="0" smtClean="0"/>
              <a:t>Click to add title</a:t>
            </a:r>
            <a:endParaRPr lang="en-US" dirty="0"/>
          </a:p>
        </p:txBody>
      </p:sp>
      <p:sp>
        <p:nvSpPr>
          <p:cNvPr id="3" name="Slide Number Placeholder 2"/>
          <p:cNvSpPr>
            <a:spLocks noGrp="1"/>
          </p:cNvSpPr>
          <p:nvPr>
            <p:ph type="sldNum" sz="quarter" idx="10"/>
          </p:nvPr>
        </p:nvSpPr>
        <p:spPr/>
        <p:txBody>
          <a:bodyPr/>
          <a:lstStyle/>
          <a:p>
            <a:fld id="{C7C1B3B7-866B-4191-BBF8-E07D98C0B952}" type="slidenum">
              <a:rPr lang="en-US" smtClean="0"/>
              <a:pPr/>
              <a:t>‹#›</a:t>
            </a:fld>
            <a:endParaRPr lang="en-US" dirty="0"/>
          </a:p>
        </p:txBody>
      </p:sp>
      <p:sp>
        <p:nvSpPr>
          <p:cNvPr id="4" name="Subtitle 2"/>
          <p:cNvSpPr>
            <a:spLocks noGrp="1"/>
          </p:cNvSpPr>
          <p:nvPr>
            <p:ph type="subTitle" idx="1" hasCustomPrompt="1"/>
          </p:nvPr>
        </p:nvSpPr>
        <p:spPr>
          <a:xfrm>
            <a:off x="457200" y="951987"/>
            <a:ext cx="8229600" cy="384048"/>
          </a:xfrm>
          <a:prstGeom prst="rect">
            <a:avLst/>
          </a:prstGeom>
        </p:spPr>
        <p:txBody>
          <a:bodyPr lIns="0" tIns="0" rIns="0" bIns="0">
            <a:normAutofit/>
          </a:bodyPr>
          <a:lstStyle>
            <a:lvl1pPr marL="0" indent="0" algn="l">
              <a:lnSpc>
                <a:spcPts val="2600"/>
              </a:lnSpc>
              <a:spcBef>
                <a:spcPts val="0"/>
              </a:spcBef>
              <a:buNone/>
              <a:defRPr sz="2000" b="0" i="0">
                <a:solidFill>
                  <a:srgbClr val="0073C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 Click to add subtitle</a:t>
            </a:r>
          </a:p>
          <a:p>
            <a:endParaRPr lang="en-US" dirty="0"/>
          </a:p>
        </p:txBody>
      </p:sp>
      <p:sp>
        <p:nvSpPr>
          <p:cNvPr id="5" name="Text Placeholder 2"/>
          <p:cNvSpPr>
            <a:spLocks noGrp="1"/>
          </p:cNvSpPr>
          <p:nvPr>
            <p:ph type="body" sz="quarter" idx="17" hasCustomPrompt="1"/>
          </p:nvPr>
        </p:nvSpPr>
        <p:spPr>
          <a:xfrm>
            <a:off x="457200" y="1447800"/>
            <a:ext cx="8229600" cy="3962400"/>
          </a:xfrm>
          <a:prstGeom prst="rect">
            <a:avLst/>
          </a:prstGeom>
        </p:spPr>
        <p:txBody>
          <a:bodyPr>
            <a:normAutofit/>
          </a:bodyPr>
          <a:lstStyle>
            <a:lvl1pPr>
              <a:defRPr sz="2000">
                <a:solidFill>
                  <a:srgbClr val="0070C0"/>
                </a:solidFill>
                <a:latin typeface="Arial" pitchFamily="34" charset="0"/>
                <a:cs typeface="Arial" pitchFamily="34" charset="0"/>
              </a:defRPr>
            </a:lvl1pPr>
          </a:lstStyle>
          <a:p>
            <a:r>
              <a:rPr lang="en-US" dirty="0" smtClean="0"/>
              <a:t>Click to add bulleted text</a:t>
            </a:r>
            <a:endParaRPr lang="en-US" dirty="0"/>
          </a:p>
        </p:txBody>
      </p:sp>
      <p:sp>
        <p:nvSpPr>
          <p:cNvPr id="6" name="Footer Placeholder 9"/>
          <p:cNvSpPr>
            <a:spLocks noGrp="1"/>
          </p:cNvSpPr>
          <p:nvPr>
            <p:ph type="ftr" sz="quarter" idx="16"/>
          </p:nvPr>
        </p:nvSpPr>
        <p:spPr>
          <a:xfrm>
            <a:off x="457200" y="5595938"/>
            <a:ext cx="7181850" cy="263525"/>
          </a:xfrm>
          <a:prstGeom prst="rect">
            <a:avLst/>
          </a:prstGeom>
        </p:spPr>
        <p:txBody>
          <a:bodyPr vert="horz" wrap="square" lIns="91440" tIns="45720" rIns="91440" bIns="45720" numCol="1" anchor="t" anchorCtr="0" compatLnSpc="1">
            <a:prstTxWarp prst="textNoShape">
              <a:avLst/>
            </a:prstTxWarp>
            <a:normAutofit/>
          </a:bodyPr>
          <a:lstStyle>
            <a:lvl1pPr>
              <a:defRPr sz="1200">
                <a:solidFill>
                  <a:srgbClr val="0073CF"/>
                </a:solidFill>
                <a:latin typeface="Arial" pitchFamily="34" charset="0"/>
                <a:cs typeface="Arial" pitchFamily="34" charset="0"/>
              </a:defRPr>
            </a:lvl1pPr>
          </a:lstStyle>
          <a:p>
            <a:pPr>
              <a:defRPr/>
            </a:pP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image" Target="../media/image2.jpeg"/><Relationship Id="rId4" Type="http://schemas.openxmlformats.org/officeDocument/2006/relationships/slideLayout" Target="../slideLayouts/slideLayout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1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5.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54000" y="5938838"/>
            <a:ext cx="2959100" cy="677862"/>
          </a:xfrm>
          <a:prstGeom prst="rect">
            <a:avLst/>
          </a:prstGeom>
          <a:noFill/>
        </p:spPr>
        <p:txBody>
          <a:bodyPr>
            <a:spAutoFit/>
          </a:bodyPr>
          <a:lstStyle/>
          <a:p>
            <a:pPr>
              <a:defRPr/>
            </a:pPr>
            <a:r>
              <a:rPr lang="en-US" sz="1900" spc="30" dirty="0">
                <a:solidFill>
                  <a:srgbClr val="000000"/>
                </a:solidFill>
                <a:latin typeface="Plan Storytelling Clean"/>
                <a:cs typeface="Plan Storytelling Clean"/>
              </a:rPr>
              <a:t>Promoting child rights</a:t>
            </a:r>
            <a:br>
              <a:rPr lang="en-US" sz="1900" spc="30" dirty="0">
                <a:solidFill>
                  <a:srgbClr val="000000"/>
                </a:solidFill>
                <a:latin typeface="Plan Storytelling Clean"/>
                <a:cs typeface="Plan Storytelling Clean"/>
              </a:rPr>
            </a:br>
            <a:r>
              <a:rPr lang="en-US" sz="1900" spc="30" dirty="0">
                <a:solidFill>
                  <a:srgbClr val="000000"/>
                </a:solidFill>
                <a:latin typeface="Plan Storytelling Clean"/>
                <a:cs typeface="Plan Storytelling Clean"/>
              </a:rPr>
              <a:t>to end child poverty</a:t>
            </a:r>
          </a:p>
        </p:txBody>
      </p:sp>
      <p:sp>
        <p:nvSpPr>
          <p:cNvPr id="4" name="Slide Number Placeholder 3"/>
          <p:cNvSpPr>
            <a:spLocks noGrp="1"/>
          </p:cNvSpPr>
          <p:nvPr>
            <p:ph type="sldNum" sz="quarter" idx="4"/>
          </p:nvPr>
        </p:nvSpPr>
        <p:spPr>
          <a:xfrm>
            <a:off x="8531352" y="6492875"/>
            <a:ext cx="612648" cy="365125"/>
          </a:xfrm>
          <a:prstGeom prst="rect">
            <a:avLst/>
          </a:prstGeom>
        </p:spPr>
        <p:txBody>
          <a:bodyPr vert="horz" lIns="91440" tIns="45720" rIns="91440" bIns="45720" rtlCol="0" anchor="ctr"/>
          <a:lstStyle>
            <a:lvl1pPr algn="r">
              <a:defRPr sz="1200">
                <a:solidFill>
                  <a:schemeClr val="tx1"/>
                </a:solidFill>
                <a:latin typeface="+mj-lt"/>
              </a:defRPr>
            </a:lvl1pPr>
          </a:lstStyle>
          <a:p>
            <a:fld id="{0A6C6315-D1EB-4418-B545-0237FDC4B5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Lst>
  <p:hf hdr="0" dt="0"/>
  <p:txStyles>
    <p:titleStyle>
      <a:lvl1pPr algn="ctr" defTabSz="457200" rtl="0" eaLnBrk="1" fontAlgn="base" hangingPunct="1">
        <a:spcBef>
          <a:spcPct val="0"/>
        </a:spcBef>
        <a:spcAft>
          <a:spcPct val="0"/>
        </a:spcAft>
        <a:defRPr sz="4400" kern="1200">
          <a:solidFill>
            <a:schemeClr val="tx1"/>
          </a:solidFill>
          <a:latin typeface="Univers 55 Roman"/>
          <a:ea typeface="ヒラギノ角ゴ Pro W3" charset="-128"/>
          <a:cs typeface="ヒラギノ角ゴ Pro W3" charset="-128"/>
        </a:defRPr>
      </a:lvl1pPr>
      <a:lvl2pPr algn="ctr" defTabSz="457200" rtl="0" eaLnBrk="1" fontAlgn="base" hangingPunct="1">
        <a:spcBef>
          <a:spcPct val="0"/>
        </a:spcBef>
        <a:spcAft>
          <a:spcPct val="0"/>
        </a:spcAft>
        <a:defRPr sz="4400">
          <a:solidFill>
            <a:schemeClr val="tx1"/>
          </a:solidFill>
          <a:latin typeface="Univers 55 Roman" charset="0"/>
          <a:ea typeface="ヒラギノ角ゴ Pro W3" charset="-128"/>
          <a:cs typeface="ヒラギノ角ゴ Pro W3" charset="-128"/>
        </a:defRPr>
      </a:lvl2pPr>
      <a:lvl3pPr algn="ctr" defTabSz="457200" rtl="0" eaLnBrk="1" fontAlgn="base" hangingPunct="1">
        <a:spcBef>
          <a:spcPct val="0"/>
        </a:spcBef>
        <a:spcAft>
          <a:spcPct val="0"/>
        </a:spcAft>
        <a:defRPr sz="4400">
          <a:solidFill>
            <a:schemeClr val="tx1"/>
          </a:solidFill>
          <a:latin typeface="Univers 55 Roman" charset="0"/>
          <a:ea typeface="ヒラギノ角ゴ Pro W3" charset="-128"/>
          <a:cs typeface="ヒラギノ角ゴ Pro W3" charset="-128"/>
        </a:defRPr>
      </a:lvl3pPr>
      <a:lvl4pPr algn="ctr" defTabSz="457200" rtl="0" eaLnBrk="1" fontAlgn="base" hangingPunct="1">
        <a:spcBef>
          <a:spcPct val="0"/>
        </a:spcBef>
        <a:spcAft>
          <a:spcPct val="0"/>
        </a:spcAft>
        <a:defRPr sz="4400">
          <a:solidFill>
            <a:schemeClr val="tx1"/>
          </a:solidFill>
          <a:latin typeface="Univers 55 Roman" charset="0"/>
          <a:ea typeface="ヒラギノ角ゴ Pro W3" charset="-128"/>
          <a:cs typeface="ヒラギノ角ゴ Pro W3" charset="-128"/>
        </a:defRPr>
      </a:lvl4pPr>
      <a:lvl5pPr algn="ctr" defTabSz="457200" rtl="0" eaLnBrk="1" fontAlgn="base" hangingPunct="1">
        <a:spcBef>
          <a:spcPct val="0"/>
        </a:spcBef>
        <a:spcAft>
          <a:spcPct val="0"/>
        </a:spcAft>
        <a:defRPr sz="4400">
          <a:solidFill>
            <a:schemeClr val="tx1"/>
          </a:solidFill>
          <a:latin typeface="Univers 55 Roman" charset="0"/>
          <a:ea typeface="ヒラギノ角ゴ Pro W3" charset="-128"/>
          <a:cs typeface="ヒラギノ角ゴ Pro W3" charset="-128"/>
        </a:defRPr>
      </a:lvl5pPr>
      <a:lvl6pPr marL="4572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eaLnBrk="1" fontAlgn="base" hangingPunct="1">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Univers 55 Roman"/>
          <a:ea typeface="ヒラギノ角ゴ Pro W3" charset="-128"/>
          <a:cs typeface="ヒラギノ角ゴ Pro W3"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Univers 55 Roman"/>
          <a:ea typeface="ヒラギノ角ゴ Pro W3"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Univers 55 Roman"/>
          <a:ea typeface="ＭＳ Ｐゴシック" pitchFamily="-65" charset="-128"/>
          <a:cs typeface="ＭＳ Ｐゴシック" pitchFamily="-107" charset="-128"/>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Univers 55 Roman"/>
          <a:ea typeface="ＭＳ Ｐゴシック" pitchFamily="-65"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Univers 55 Roman"/>
          <a:ea typeface="ヒラギノ角ゴ Pro W3" charset="-128"/>
          <a:cs typeface="ヒラギノ角ゴ Pro W3"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0"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41300" y="6256338"/>
            <a:ext cx="4927600" cy="385762"/>
          </a:xfrm>
          <a:prstGeom prst="rect">
            <a:avLst/>
          </a:prstGeom>
          <a:noFill/>
        </p:spPr>
        <p:txBody>
          <a:bodyPr>
            <a:spAutoFit/>
          </a:bodyPr>
          <a:lstStyle/>
          <a:p>
            <a:pPr>
              <a:defRPr/>
            </a:pPr>
            <a:r>
              <a:rPr lang="en-US" sz="1900" spc="30" dirty="0">
                <a:solidFill>
                  <a:schemeClr val="bg1"/>
                </a:solidFill>
                <a:latin typeface="Plan Storytelling Clean"/>
                <a:cs typeface="Plan Storytelling Clean"/>
              </a:rPr>
              <a:t>Promoting child rights to end child poverty</a:t>
            </a:r>
          </a:p>
        </p:txBody>
      </p:sp>
      <p:sp>
        <p:nvSpPr>
          <p:cNvPr id="6" name="Slide Number Placeholder 5"/>
          <p:cNvSpPr>
            <a:spLocks noGrp="1"/>
          </p:cNvSpPr>
          <p:nvPr>
            <p:ph type="sldNum" sz="quarter" idx="4"/>
          </p:nvPr>
        </p:nvSpPr>
        <p:spPr>
          <a:xfrm>
            <a:off x="8531352" y="6492875"/>
            <a:ext cx="612648" cy="365125"/>
          </a:xfrm>
          <a:prstGeom prst="rect">
            <a:avLst/>
          </a:prstGeom>
        </p:spPr>
        <p:txBody>
          <a:bodyPr vert="horz" lIns="91440" tIns="45720" rIns="91440" bIns="45720" rtlCol="0" anchor="ctr"/>
          <a:lstStyle>
            <a:lvl1pPr algn="r">
              <a:defRPr sz="1200">
                <a:solidFill>
                  <a:schemeClr val="tx1"/>
                </a:solidFill>
                <a:latin typeface="Arial" pitchFamily="34" charset="0"/>
                <a:cs typeface="Arial" pitchFamily="34" charset="0"/>
              </a:defRPr>
            </a:lvl1pPr>
          </a:lstStyle>
          <a:p>
            <a:fld id="{C7C1B3B7-866B-4191-BBF8-E07D98C0B95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3" r:id="rId1"/>
    <p:sldLayoutId id="2147483699" r:id="rId2"/>
    <p:sldLayoutId id="2147483700" r:id="rId3"/>
    <p:sldLayoutId id="2147483701" r:id="rId4"/>
    <p:sldLayoutId id="2147483702" r:id="rId5"/>
    <p:sldLayoutId id="2147483703" r:id="rId6"/>
    <p:sldLayoutId id="2147483704" r:id="rId7"/>
    <p:sldLayoutId id="2147483706" r:id="rId8"/>
  </p:sldLayoutIdLst>
  <p:hf hd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2pPr>
      <a:lvl3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3pPr>
      <a:lvl4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4pPr>
      <a:lvl5pPr algn="ctr" defTabSz="457200" rtl="0" eaLnBrk="0" fontAlgn="base" hangingPunct="0">
        <a:spcBef>
          <a:spcPct val="0"/>
        </a:spcBef>
        <a:spcAft>
          <a:spcPct val="0"/>
        </a:spcAft>
        <a:defRPr sz="4400">
          <a:solidFill>
            <a:schemeClr val="tx1"/>
          </a:solidFill>
          <a:latin typeface="Calibri"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342900" indent="-342900" algn="l" defTabSz="457200" rtl="0" eaLnBrk="0" fontAlgn="base" hangingPunct="0">
        <a:spcBef>
          <a:spcPct val="20000"/>
        </a:spcBef>
        <a:spcAft>
          <a:spcPct val="0"/>
        </a:spcAft>
        <a:buFont typeface="Arial" charset="0"/>
        <a:buChar char="•"/>
        <a:defRPr sz="2400" kern="1200">
          <a:solidFill>
            <a:schemeClr val="tx1"/>
          </a:solidFill>
          <a:latin typeface="Univers 45 Light"/>
          <a:ea typeface="ヒラギノ角ゴ Pro W3" charset="-128"/>
          <a:cs typeface="Univers 45 Light"/>
        </a:defRPr>
      </a:lvl1pPr>
      <a:lvl2pPr marL="742950" indent="-285750" algn="l" defTabSz="457200" rtl="0" eaLnBrk="0" fontAlgn="base" hangingPunct="0">
        <a:spcBef>
          <a:spcPct val="20000"/>
        </a:spcBef>
        <a:spcAft>
          <a:spcPct val="0"/>
        </a:spcAft>
        <a:buFont typeface="Arial" charset="0"/>
        <a:buChar char="–"/>
        <a:defRPr sz="2100" kern="1200">
          <a:solidFill>
            <a:schemeClr val="tx1"/>
          </a:solidFill>
          <a:latin typeface="Univers 45 Light"/>
          <a:ea typeface="ヒラギノ角ゴ Pro W3" charset="-128"/>
          <a:cs typeface="Univers 45 Light"/>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Univers 45 Light"/>
          <a:ea typeface="ヒラギノ角ゴ Pro W3" charset="-128"/>
          <a:cs typeface="Univers 45 Light"/>
        </a:defRPr>
      </a:lvl3pPr>
      <a:lvl4pPr marL="1600200" indent="-228600" algn="l" defTabSz="457200" rtl="0" eaLnBrk="0" fontAlgn="base" hangingPunct="0">
        <a:spcBef>
          <a:spcPct val="20000"/>
        </a:spcBef>
        <a:spcAft>
          <a:spcPct val="0"/>
        </a:spcAft>
        <a:buFont typeface="Arial" charset="0"/>
        <a:buChar char="–"/>
        <a:defRPr sz="1500" kern="1200">
          <a:solidFill>
            <a:schemeClr val="tx1"/>
          </a:solidFill>
          <a:latin typeface="Univers 45 Light"/>
          <a:ea typeface="ヒラギノ角ゴ Pro W3" charset="-128"/>
          <a:cs typeface="Univers 45 Light"/>
        </a:defRPr>
      </a:lvl4pPr>
      <a:lvl5pPr marL="2057400" indent="-228600" algn="l" defTabSz="457200" rtl="0" eaLnBrk="0" fontAlgn="base" hangingPunct="0">
        <a:spcBef>
          <a:spcPct val="20000"/>
        </a:spcBef>
        <a:spcAft>
          <a:spcPct val="0"/>
        </a:spcAft>
        <a:buFont typeface="Arial" charset="0"/>
        <a:buChar char="»"/>
        <a:defRPr sz="1200" kern="1200">
          <a:solidFill>
            <a:schemeClr val="tx1"/>
          </a:solidFill>
          <a:latin typeface="Univers 45 Light"/>
          <a:ea typeface="ヒラギノ角ゴ Pro W3" charset="-128"/>
          <a:cs typeface="Univers 45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8534400" y="6492875"/>
            <a:ext cx="612648" cy="365125"/>
          </a:xfrm>
          <a:prstGeom prst="rect">
            <a:avLst/>
          </a:prstGeom>
        </p:spPr>
        <p:txBody>
          <a:bodyPr vert="horz" lIns="91440" tIns="45720" rIns="91440" bIns="45720" rtlCol="0" anchor="ctr"/>
          <a:lstStyle>
            <a:lvl1pPr algn="r">
              <a:defRPr sz="1200">
                <a:solidFill>
                  <a:schemeClr val="tx1"/>
                </a:solidFill>
                <a:latin typeface="Arial" pitchFamily="34" charset="0"/>
                <a:cs typeface="Arial" pitchFamily="34" charset="0"/>
              </a:defRPr>
            </a:lvl1pPr>
          </a:lstStyle>
          <a:p>
            <a:fld id="{FBE55132-A2DF-44A3-B0DA-EDF5CF7D6F0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5" r:id="rId1"/>
  </p:sldLayoutIdLst>
  <p:hf hd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07" charset="-128"/>
          <a:cs typeface="ＭＳ Ｐゴシック" pitchFamily="-107" charset="-128"/>
        </a:defRPr>
      </a:lvl1pPr>
      <a:lvl2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2pPr>
      <a:lvl3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3pPr>
      <a:lvl4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4pPr>
      <a:lvl5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5pPr>
      <a:lvl6pPr marL="4572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6pPr>
      <a:lvl7pPr marL="9144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7pPr>
      <a:lvl8pPr marL="13716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8pPr>
      <a:lvl9pPr marL="18288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7171" name="Picture 2" descr="201010-PER-03 small.jpg"/>
          <p:cNvPicPr>
            <a:picLocks noChangeAspect="1"/>
          </p:cNvPicPr>
          <p:nvPr/>
        </p:nvPicPr>
        <p:blipFill>
          <a:blip r:embed="rId4" cstate="print"/>
          <a:srcRect l="4324" r="4451" b="5817"/>
          <a:stretch>
            <a:fillRect/>
          </a:stretch>
        </p:blipFill>
        <p:spPr bwMode="auto">
          <a:xfrm>
            <a:off x="211138" y="1655763"/>
            <a:ext cx="1658937" cy="1198562"/>
          </a:xfrm>
          <a:prstGeom prst="rect">
            <a:avLst/>
          </a:prstGeom>
          <a:noFill/>
          <a:ln w="9525">
            <a:noFill/>
            <a:miter lim="800000"/>
            <a:headEnd/>
            <a:tailEnd/>
          </a:ln>
        </p:spPr>
      </p:pic>
      <p:pic>
        <p:nvPicPr>
          <p:cNvPr id="7172" name="Picture 3" descr="200711-VNM-30 small.jpg"/>
          <p:cNvPicPr>
            <a:picLocks noChangeAspect="1"/>
          </p:cNvPicPr>
          <p:nvPr/>
        </p:nvPicPr>
        <p:blipFill>
          <a:blip r:embed="rId5" cstate="print"/>
          <a:srcRect l="9703" t="6345" r="4890"/>
          <a:stretch>
            <a:fillRect/>
          </a:stretch>
        </p:blipFill>
        <p:spPr bwMode="auto">
          <a:xfrm>
            <a:off x="227013" y="4306888"/>
            <a:ext cx="1665287" cy="1198562"/>
          </a:xfrm>
          <a:prstGeom prst="rect">
            <a:avLst/>
          </a:prstGeom>
          <a:noFill/>
          <a:ln w="9525">
            <a:noFill/>
            <a:miter lim="800000"/>
            <a:headEnd/>
            <a:tailEnd/>
          </a:ln>
        </p:spPr>
      </p:pic>
      <p:pic>
        <p:nvPicPr>
          <p:cNvPr id="7173" name="Picture 4" descr="201001-HTI-47 small.jpg"/>
          <p:cNvPicPr>
            <a:picLocks noChangeAspect="1"/>
          </p:cNvPicPr>
          <p:nvPr/>
        </p:nvPicPr>
        <p:blipFill>
          <a:blip r:embed="rId6" cstate="print"/>
          <a:srcRect l="7547" t="9383" r="3860" b="6293"/>
          <a:stretch>
            <a:fillRect/>
          </a:stretch>
        </p:blipFill>
        <p:spPr bwMode="auto">
          <a:xfrm>
            <a:off x="212725" y="2978150"/>
            <a:ext cx="1658938" cy="1198563"/>
          </a:xfrm>
          <a:prstGeom prst="rect">
            <a:avLst/>
          </a:prstGeom>
          <a:noFill/>
          <a:ln w="9525">
            <a:noFill/>
            <a:miter lim="800000"/>
            <a:headEnd/>
            <a:tailEnd/>
          </a:ln>
        </p:spPr>
      </p:pic>
      <p:sp>
        <p:nvSpPr>
          <p:cNvPr id="8" name="Slide Number Placeholder 3"/>
          <p:cNvSpPr>
            <a:spLocks noGrp="1"/>
          </p:cNvSpPr>
          <p:nvPr>
            <p:ph type="sldNum" sz="quarter" idx="4"/>
          </p:nvPr>
        </p:nvSpPr>
        <p:spPr>
          <a:xfrm>
            <a:off x="8534400" y="6492875"/>
            <a:ext cx="612648" cy="365125"/>
          </a:xfrm>
          <a:prstGeom prst="rect">
            <a:avLst/>
          </a:prstGeom>
        </p:spPr>
        <p:txBody>
          <a:bodyPr vert="horz" lIns="91440" tIns="45720" rIns="91440" bIns="45720" rtlCol="0" anchor="ctr"/>
          <a:lstStyle>
            <a:lvl1pPr algn="r">
              <a:defRPr sz="1200">
                <a:solidFill>
                  <a:schemeClr val="tx1"/>
                </a:solidFill>
                <a:latin typeface="Arial" pitchFamily="34" charset="0"/>
                <a:cs typeface="Arial" pitchFamily="34" charset="0"/>
              </a:defRPr>
            </a:lvl1pPr>
          </a:lstStyle>
          <a:p>
            <a:fld id="{FBE55132-A2DF-44A3-B0DA-EDF5CF7D6F0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0" r:id="rId1"/>
  </p:sldLayoutIdLst>
  <p:hf hd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07" charset="-128"/>
          <a:cs typeface="ＭＳ Ｐゴシック" pitchFamily="-107" charset="-128"/>
        </a:defRPr>
      </a:lvl1pPr>
      <a:lvl2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2pPr>
      <a:lvl3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3pPr>
      <a:lvl4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4pPr>
      <a:lvl5pPr algn="ctr" defTabSz="457200" rtl="0" eaLnBrk="0" fontAlgn="base" hangingPunct="0">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5pPr>
      <a:lvl6pPr marL="4572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6pPr>
      <a:lvl7pPr marL="9144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7pPr>
      <a:lvl8pPr marL="13716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8pPr>
      <a:lvl9pPr marL="1828800" algn="ctr" defTabSz="457200" rtl="0" fontAlgn="base">
        <a:spcBef>
          <a:spcPct val="0"/>
        </a:spcBef>
        <a:spcAft>
          <a:spcPct val="0"/>
        </a:spcAft>
        <a:defRPr sz="4400">
          <a:solidFill>
            <a:schemeClr val="tx1"/>
          </a:solidFill>
          <a:latin typeface="Calibri" pitchFamily="-107" charset="0"/>
          <a:ea typeface="ＭＳ Ｐゴシック" pitchFamily="-107" charset="-128"/>
          <a:cs typeface="ＭＳ Ｐゴシック" pitchFamily="-107"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0685A7-E457-4FE0-9A0F-F485324186E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lgn="r" eaLnBrk="1" latinLnBrk="0" hangingPunct="1"/>
            <a:fld id="{564CF2E0-CCC4-4E1E-9902-C3C36AB3FDA4}" type="datetimeFigureOut">
              <a:rPr lang="en-US" smtClean="0"/>
              <a:pPr algn="r" eaLnBrk="1" latinLnBrk="0" hangingPunct="1"/>
              <a:t>1/23/2013</a:t>
            </a:fld>
            <a:endParaRPr lang="en-US" sz="1400" dirty="0">
              <a:solidFill>
                <a:schemeClr val="tx2"/>
              </a:solidFill>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kumimoji="0" lang="en-US" sz="1400" dirty="0">
              <a:solidFill>
                <a:schemeClr val="tx2"/>
              </a:solidFill>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A6C6315-D1EB-4418-B545-0237FDC4B5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cid:1.3863870460@web57007.mail.re3.yahoo.com" TargetMode="External"/><Relationship Id="rId7" Type="http://schemas.openxmlformats.org/officeDocument/2006/relationships/image" Target="cid:3.3863870460@web57007.mail.re3.yahoo.com" TargetMode="External"/><Relationship Id="rId2" Type="http://schemas.openxmlformats.org/officeDocument/2006/relationships/image" Target="../media/image13.jpeg"/><Relationship Id="rId1" Type="http://schemas.openxmlformats.org/officeDocument/2006/relationships/slideLayout" Target="../slideLayouts/slideLayout34.xml"/><Relationship Id="rId6" Type="http://schemas.openxmlformats.org/officeDocument/2006/relationships/image" Target="../media/image15.jpeg"/><Relationship Id="rId5" Type="http://schemas.openxmlformats.org/officeDocument/2006/relationships/image" Target="cid:2.3863870460@web57007.mail.re3.yahoo.com" TargetMode="Externa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3" Type="http://schemas.openxmlformats.org/officeDocument/2006/relationships/hyperlink" Target="http://www.facebook.com/pages/Lord-Shiva/19103626732" TargetMode="External"/><Relationship Id="rId2" Type="http://schemas.openxmlformats.org/officeDocument/2006/relationships/hyperlink" Target="http://www.facebook.com/profile.php?id=1153295530" TargetMode="External"/><Relationship Id="rId1" Type="http://schemas.openxmlformats.org/officeDocument/2006/relationships/slideLayout" Target="../slideLayouts/slideLayout34.xml"/><Relationship Id="rId4" Type="http://schemas.openxmlformats.org/officeDocument/2006/relationships/hyperlink" Target="http://www.facebook.com/pages/dogs/43078682013"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3" Type="http://schemas.openxmlformats.org/officeDocument/2006/relationships/image" Target="cid:10.322108360@web161424.mail.bf1.yahoo.com" TargetMode="External"/><Relationship Id="rId2" Type="http://schemas.openxmlformats.org/officeDocument/2006/relationships/image" Target="../media/image17.jpeg"/><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image" Target="cid:2.322108360@web161424.mail.bf1.yahoo.com" TargetMode="External"/><Relationship Id="rId2" Type="http://schemas.openxmlformats.org/officeDocument/2006/relationships/image" Target="../media/image18.jpeg"/><Relationship Id="rId1" Type="http://schemas.openxmlformats.org/officeDocument/2006/relationships/slideLayout" Target="../slideLayouts/slideLayout34.xml"/></Relationships>
</file>

<file path=ppt/slides/_rels/slide63.xml.rels><?xml version="1.0" encoding="UTF-8" standalone="yes"?>
<Relationships xmlns="http://schemas.openxmlformats.org/package/2006/relationships"><Relationship Id="rId3" Type="http://schemas.openxmlformats.org/officeDocument/2006/relationships/image" Target="cid:9.322108360@web161424.mail.bf1.yahoo.com" TargetMode="External"/><Relationship Id="rId2" Type="http://schemas.openxmlformats.org/officeDocument/2006/relationships/image" Target="../media/image19.jpeg"/><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590800" y="4648200"/>
            <a:ext cx="5946784" cy="1062038"/>
          </a:xfrm>
        </p:spPr>
        <p:txBody>
          <a:bodyPr/>
          <a:lstStyle/>
          <a:p>
            <a:r>
              <a:rPr lang="en-US" dirty="0" smtClean="0">
                <a:solidFill>
                  <a:schemeClr val="tx1"/>
                </a:solidFill>
              </a:rPr>
              <a:t>24</a:t>
            </a:r>
            <a:r>
              <a:rPr lang="en-US" baseline="30000" dirty="0" smtClean="0">
                <a:solidFill>
                  <a:schemeClr val="tx1"/>
                </a:solidFill>
              </a:rPr>
              <a:t>th</a:t>
            </a:r>
            <a:r>
              <a:rPr lang="en-US" dirty="0" smtClean="0">
                <a:solidFill>
                  <a:schemeClr val="tx1"/>
                </a:solidFill>
              </a:rPr>
              <a:t> January 2013</a:t>
            </a:r>
          </a:p>
          <a:p>
            <a:r>
              <a:rPr lang="en-US" dirty="0" smtClean="0">
                <a:solidFill>
                  <a:schemeClr val="tx1"/>
                </a:solidFill>
              </a:rPr>
              <a:t>SCERT  - RAIPUR</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0A6C6315-D1EB-4418-B545-0237FDC4B599}" type="slidenum">
              <a:rPr lang="en-US" smtClean="0"/>
              <a:pPr/>
              <a:t>1</a:t>
            </a:fld>
            <a:endParaRPr lang="en-US"/>
          </a:p>
        </p:txBody>
      </p:sp>
      <p:sp>
        <p:nvSpPr>
          <p:cNvPr id="3" name="Title 2"/>
          <p:cNvSpPr>
            <a:spLocks noGrp="1"/>
          </p:cNvSpPr>
          <p:nvPr>
            <p:ph type="ctrTitle"/>
          </p:nvPr>
        </p:nvSpPr>
        <p:spPr>
          <a:xfrm>
            <a:off x="1066800" y="1371600"/>
            <a:ext cx="6512985" cy="1752600"/>
          </a:xfrm>
        </p:spPr>
        <p:txBody>
          <a:bodyPr>
            <a:normAutofit fontScale="90000"/>
          </a:bodyPr>
          <a:lstStyle/>
          <a:p>
            <a:pPr algn="ctr"/>
            <a:r>
              <a:rPr lang="en-GB" dirty="0" smtClean="0">
                <a:solidFill>
                  <a:schemeClr val="tx1"/>
                </a:solidFill>
                <a:latin typeface="Plan Storytelling" pitchFamily="34" charset="0"/>
              </a:rPr>
              <a:t/>
            </a:r>
            <a:br>
              <a:rPr lang="en-GB" dirty="0" smtClean="0">
                <a:solidFill>
                  <a:schemeClr val="tx1"/>
                </a:solidFill>
                <a:latin typeface="Plan Storytelling" pitchFamily="34" charset="0"/>
              </a:rPr>
            </a:br>
            <a:r>
              <a:rPr lang="en-GB" dirty="0" smtClean="0">
                <a:latin typeface="Plan Storytelling" pitchFamily="34" charset="0"/>
              </a:rPr>
              <a:t/>
            </a:r>
            <a:br>
              <a:rPr lang="en-GB" dirty="0" smtClean="0">
                <a:latin typeface="Plan Storytelling" pitchFamily="34" charset="0"/>
              </a:rPr>
            </a:br>
            <a:r>
              <a:rPr lang="en-US" dirty="0" smtClean="0"/>
              <a:t/>
            </a:r>
            <a:br>
              <a:rPr lang="en-US" dirty="0" smtClean="0"/>
            </a:br>
            <a:endParaRPr lang="en-US" dirty="0"/>
          </a:p>
        </p:txBody>
      </p:sp>
      <p:sp>
        <p:nvSpPr>
          <p:cNvPr id="7" name="Rectangle 6"/>
          <p:cNvSpPr/>
          <p:nvPr/>
        </p:nvSpPr>
        <p:spPr>
          <a:xfrm>
            <a:off x="1371600" y="1447800"/>
            <a:ext cx="6553200" cy="1569660"/>
          </a:xfrm>
          <a:prstGeom prst="rect">
            <a:avLst/>
          </a:prstGeom>
        </p:spPr>
        <p:txBody>
          <a:bodyPr wrap="square">
            <a:spAutoFit/>
          </a:bodyPr>
          <a:lstStyle/>
          <a:p>
            <a:r>
              <a:rPr lang="en-GB" sz="3200" dirty="0" smtClean="0">
                <a:latin typeface="Palatino Linotype" pitchFamily="18" charset="0"/>
              </a:rPr>
              <a:t>Basics of </a:t>
            </a:r>
          </a:p>
          <a:p>
            <a:r>
              <a:rPr lang="en-GB" sz="3200" dirty="0" smtClean="0">
                <a:latin typeface="Palatino Linotype" pitchFamily="18" charset="0"/>
              </a:rPr>
              <a:t>Effective Communication </a:t>
            </a:r>
            <a:br>
              <a:rPr lang="en-GB" sz="3200" dirty="0" smtClean="0">
                <a:latin typeface="Palatino Linotype" pitchFamily="18" charset="0"/>
              </a:rPr>
            </a:br>
            <a:r>
              <a:rPr lang="en-GB" sz="3200" dirty="0" smtClean="0">
                <a:latin typeface="Palatino Linotype" pitchFamily="18" charset="0"/>
              </a:rPr>
              <a:t>&amp;  Professional Writing</a:t>
            </a:r>
            <a:endParaRPr lang="en-US" sz="3200" dirty="0">
              <a:latin typeface="Palatino Linotyp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10</a:t>
            </a:fld>
            <a:endParaRPr lang="en-US" dirty="0"/>
          </a:p>
        </p:txBody>
      </p:sp>
      <p:sp>
        <p:nvSpPr>
          <p:cNvPr id="3" name="Subtitle 2"/>
          <p:cNvSpPr>
            <a:spLocks noGrp="1"/>
          </p:cNvSpPr>
          <p:nvPr>
            <p:ph type="subTitle" idx="1"/>
          </p:nvPr>
        </p:nvSpPr>
        <p:spPr>
          <a:xfrm>
            <a:off x="533400" y="838200"/>
            <a:ext cx="8303683" cy="444502"/>
          </a:xfrm>
        </p:spPr>
        <p:txBody>
          <a:bodyPr/>
          <a:lstStyle/>
          <a:p>
            <a:r>
              <a:rPr lang="en-US" b="0" dirty="0" smtClean="0"/>
              <a:t>Effective communication? An example …</a:t>
            </a:r>
            <a:endParaRPr lang="en-US" b="0"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600200"/>
            <a:ext cx="8305800" cy="4337050"/>
          </a:xfrm>
        </p:spPr>
        <p:txBody>
          <a:bodyPr/>
          <a:lstStyle/>
          <a:p>
            <a:pPr>
              <a:buNone/>
            </a:pPr>
            <a:r>
              <a:rPr lang="en-GB" dirty="0" smtClean="0">
                <a:solidFill>
                  <a:srgbClr val="C000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11</a:t>
            </a:fld>
            <a:endParaRPr lang="en-US" dirty="0"/>
          </a:p>
        </p:txBody>
      </p:sp>
      <p:sp>
        <p:nvSpPr>
          <p:cNvPr id="3" name="Subtitle 2"/>
          <p:cNvSpPr>
            <a:spLocks noGrp="1"/>
          </p:cNvSpPr>
          <p:nvPr>
            <p:ph type="subTitle" idx="1"/>
          </p:nvPr>
        </p:nvSpPr>
        <p:spPr>
          <a:xfrm>
            <a:off x="381000" y="685800"/>
            <a:ext cx="8303683" cy="444502"/>
          </a:xfrm>
        </p:spPr>
        <p:txBody>
          <a:bodyPr/>
          <a:lstStyle/>
          <a:p>
            <a:r>
              <a:rPr lang="en-US" b="0" dirty="0" smtClean="0"/>
              <a:t>What about these?</a:t>
            </a:r>
            <a:endParaRPr lang="en-US" b="0"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447800"/>
            <a:ext cx="8305800" cy="3808413"/>
          </a:xfrm>
        </p:spPr>
        <p:txBody>
          <a:bodyPr/>
          <a:lstStyle/>
          <a:p>
            <a:pPr lvl="4">
              <a:buFontTx/>
              <a:buNone/>
            </a:pPr>
            <a:endParaRPr lang="en-US" sz="2400" b="1" dirty="0" smtClean="0">
              <a:solidFill>
                <a:schemeClr val="bg2"/>
              </a:solidFill>
            </a:endParaRPr>
          </a:p>
          <a:p>
            <a:pPr lvl="4">
              <a:buFontTx/>
              <a:buNone/>
            </a:pPr>
            <a:endParaRPr lang="en-US" sz="2400" b="1" dirty="0" smtClean="0"/>
          </a:p>
          <a:p>
            <a:pPr lvl="4">
              <a:buFontTx/>
              <a:buNone/>
            </a:pPr>
            <a:r>
              <a:rPr lang="en-US" sz="2400" b="1" dirty="0" smtClean="0"/>
              <a:t>Exp1 : DIETs in Chhattisgarh have studied different aspects of SDP and the role of SMCs. </a:t>
            </a:r>
          </a:p>
          <a:p>
            <a:pPr lvl="4">
              <a:buFontTx/>
              <a:buNone/>
            </a:pPr>
            <a:endParaRPr lang="en-US" sz="2400" b="1" dirty="0" smtClean="0"/>
          </a:p>
          <a:p>
            <a:pPr lvl="4">
              <a:buFontTx/>
              <a:buNone/>
            </a:pPr>
            <a:r>
              <a:rPr lang="en-US" sz="2400" b="1" dirty="0" smtClean="0"/>
              <a:t>Exp2 (J)</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12</a:t>
            </a:fld>
            <a:endParaRPr lang="en-US" dirty="0"/>
          </a:p>
        </p:txBody>
      </p:sp>
      <p:sp>
        <p:nvSpPr>
          <p:cNvPr id="3" name="Subtitle 2"/>
          <p:cNvSpPr>
            <a:spLocks noGrp="1"/>
          </p:cNvSpPr>
          <p:nvPr>
            <p:ph type="subTitle" idx="1"/>
          </p:nvPr>
        </p:nvSpPr>
        <p:spPr>
          <a:xfrm>
            <a:off x="457200" y="762000"/>
            <a:ext cx="8303683" cy="444502"/>
          </a:xfrm>
        </p:spPr>
        <p:txBody>
          <a:bodyPr>
            <a:normAutofit/>
          </a:bodyPr>
          <a:lstStyle/>
          <a:p>
            <a:r>
              <a:rPr lang="en-US" b="0" dirty="0" smtClean="0"/>
              <a:t>What decides </a:t>
            </a:r>
            <a:r>
              <a:rPr lang="en-US" b="0" dirty="0" smtClean="0">
                <a:solidFill>
                  <a:srgbClr val="C00000"/>
                </a:solidFill>
              </a:rPr>
              <a:t>‘Effectiveness’</a:t>
            </a:r>
            <a:r>
              <a:rPr lang="en-US" b="0" dirty="0" smtClean="0"/>
              <a:t> in communication?</a:t>
            </a:r>
            <a:endParaRPr lang="en-US" b="0"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447799"/>
            <a:ext cx="8305800" cy="3960813"/>
          </a:xfrm>
        </p:spPr>
        <p:txBody>
          <a:bodyPr/>
          <a:lstStyle/>
          <a:p>
            <a:endParaRPr lang="en-US" dirty="0" smtClean="0"/>
          </a:p>
          <a:p>
            <a:pPr lvl="5"/>
            <a:endParaRPr lang="en-US" sz="3200" dirty="0" smtClean="0">
              <a:solidFill>
                <a:srgbClr val="C00000"/>
              </a:solidFill>
            </a:endParaRPr>
          </a:p>
          <a:p>
            <a:pPr lvl="5"/>
            <a:r>
              <a:rPr lang="en-US" sz="3200" dirty="0" smtClean="0">
                <a:solidFill>
                  <a:srgbClr val="C00000"/>
                </a:solidFill>
              </a:rPr>
              <a:t>The audience/readership*</a:t>
            </a:r>
          </a:p>
          <a:p>
            <a:pPr lvl="5"/>
            <a:r>
              <a:rPr lang="en-US" sz="3200" dirty="0" smtClean="0">
                <a:solidFill>
                  <a:srgbClr val="C00000"/>
                </a:solidFill>
              </a:rPr>
              <a:t>The objective</a:t>
            </a:r>
          </a:p>
          <a:p>
            <a:pPr lvl="5"/>
            <a:r>
              <a:rPr lang="en-US" sz="3200" dirty="0" smtClean="0">
                <a:solidFill>
                  <a:srgbClr val="C00000"/>
                </a:solidFill>
              </a:rPr>
              <a:t>Academic writing/professional writing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2000"/>
                                        <p:tgtEl>
                                          <p:spTgt spid="5">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13</a:t>
            </a:fld>
            <a:endParaRPr lang="en-US" dirty="0"/>
          </a:p>
        </p:txBody>
      </p:sp>
      <p:sp>
        <p:nvSpPr>
          <p:cNvPr id="3" name="Subtitle 2"/>
          <p:cNvSpPr>
            <a:spLocks noGrp="1"/>
          </p:cNvSpPr>
          <p:nvPr>
            <p:ph type="subTitle" idx="1"/>
          </p:nvPr>
        </p:nvSpPr>
        <p:spPr/>
        <p:txBody>
          <a:bodyPr>
            <a:normAutofit fontScale="25000" lnSpcReduction="20000"/>
          </a:bodyPr>
          <a:lstStyle/>
          <a:p>
            <a:r>
              <a:rPr lang="en-GB" sz="7200" dirty="0" smtClean="0"/>
              <a:t>KYC /KYA </a:t>
            </a:r>
            <a:r>
              <a:rPr lang="en-GB" dirty="0" smtClean="0"/>
              <a:t/>
            </a:r>
            <a:br>
              <a:rPr lang="en-GB" dirty="0" smtClean="0"/>
            </a:b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GB" dirty="0" smtClean="0"/>
              <a:t>Salesman of Coca Cola returns from his Middle East assignment.</a:t>
            </a:r>
          </a:p>
          <a:p>
            <a:pPr>
              <a:buNone/>
            </a:pPr>
            <a:endParaRPr lang="en-US" dirty="0"/>
          </a:p>
        </p:txBody>
      </p:sp>
      <p:pic>
        <p:nvPicPr>
          <p:cNvPr id="6" name="Picture 5" descr="cid:1.3863870460@web57007.mail.re3.yahoo.com"/>
          <p:cNvPicPr/>
          <p:nvPr/>
        </p:nvPicPr>
        <p:blipFill>
          <a:blip r:embed="rId2" r:link="rId3" cstate="print"/>
          <a:srcRect/>
          <a:stretch>
            <a:fillRect/>
          </a:stretch>
        </p:blipFill>
        <p:spPr bwMode="auto">
          <a:xfrm>
            <a:off x="685800" y="2057400"/>
            <a:ext cx="2324100" cy="1771650"/>
          </a:xfrm>
          <a:prstGeom prst="rect">
            <a:avLst/>
          </a:prstGeom>
          <a:noFill/>
          <a:ln w="9525">
            <a:noFill/>
            <a:miter lim="800000"/>
            <a:headEnd/>
            <a:tailEnd/>
          </a:ln>
        </p:spPr>
      </p:pic>
      <p:pic>
        <p:nvPicPr>
          <p:cNvPr id="7" name="Picture 6" descr="cid:2.3863870460@web57007.mail.re3.yahoo.com"/>
          <p:cNvPicPr/>
          <p:nvPr/>
        </p:nvPicPr>
        <p:blipFill>
          <a:blip r:embed="rId4" r:link="rId5" cstate="print"/>
          <a:srcRect/>
          <a:stretch>
            <a:fillRect/>
          </a:stretch>
        </p:blipFill>
        <p:spPr bwMode="auto">
          <a:xfrm>
            <a:off x="3200400" y="2057400"/>
            <a:ext cx="1914525" cy="1771650"/>
          </a:xfrm>
          <a:prstGeom prst="rect">
            <a:avLst/>
          </a:prstGeom>
          <a:noFill/>
          <a:ln w="9525">
            <a:noFill/>
            <a:miter lim="800000"/>
            <a:headEnd/>
            <a:tailEnd/>
          </a:ln>
        </p:spPr>
      </p:pic>
      <p:pic>
        <p:nvPicPr>
          <p:cNvPr id="8" name="Picture 7" descr="cid:3.3863870460@web57007.mail.re3.yahoo.com"/>
          <p:cNvPicPr/>
          <p:nvPr/>
        </p:nvPicPr>
        <p:blipFill>
          <a:blip r:embed="rId6" r:link="rId7" cstate="print"/>
          <a:srcRect/>
          <a:stretch>
            <a:fillRect/>
          </a:stretch>
        </p:blipFill>
        <p:spPr bwMode="auto">
          <a:xfrm>
            <a:off x="5334000" y="2057400"/>
            <a:ext cx="1733550" cy="1771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14</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lgn="ctr">
              <a:buNone/>
            </a:pPr>
            <a:endParaRPr lang="en-US" sz="2400" b="1" dirty="0" smtClean="0"/>
          </a:p>
          <a:p>
            <a:pPr algn="ctr">
              <a:buNone/>
            </a:pPr>
            <a:endParaRPr lang="en-US" sz="2400" b="1" dirty="0" smtClean="0"/>
          </a:p>
          <a:p>
            <a:pPr algn="ctr">
              <a:buNone/>
            </a:pPr>
            <a:endParaRPr lang="en-US" sz="2400" b="1" dirty="0" smtClean="0"/>
          </a:p>
          <a:p>
            <a:pPr algn="ctr">
              <a:buNone/>
            </a:pPr>
            <a:r>
              <a:rPr lang="en-US" sz="2400" b="1" dirty="0" smtClean="0">
                <a:solidFill>
                  <a:srgbClr val="C00000"/>
                </a:solidFill>
              </a:rPr>
              <a:t>“Nobody is born a wordsmith, but everybody writes”</a:t>
            </a:r>
          </a:p>
          <a:p>
            <a:pPr algn="ctr">
              <a:buNone/>
            </a:pPr>
            <a:endParaRPr lang="en-US" sz="2400" b="1" dirty="0" smtClean="0">
              <a:solidFill>
                <a:srgbClr val="C00000"/>
              </a:solidFill>
            </a:endParaRPr>
          </a:p>
          <a:p>
            <a:pPr algn="ctr">
              <a:buNone/>
            </a:pPr>
            <a:r>
              <a:rPr lang="en-US" sz="2400" b="1" dirty="0" smtClean="0">
                <a:solidFill>
                  <a:srgbClr val="C00000"/>
                </a:solidFill>
              </a:rPr>
              <a:t>“Language is the vehicle for communication”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15</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FontTx/>
              <a:buNone/>
            </a:pPr>
            <a:endParaRPr lang="en-US" altLang="ja-JP" b="1" dirty="0" smtClean="0">
              <a:ea typeface="ＭＳ Ｐゴシック" charset="-128"/>
            </a:endParaRPr>
          </a:p>
          <a:p>
            <a:pPr>
              <a:buFontTx/>
              <a:buNone/>
            </a:pPr>
            <a:endParaRPr lang="en-US" altLang="ja-JP" b="1" dirty="0" smtClean="0">
              <a:ea typeface="ＭＳ Ｐゴシック" charset="-128"/>
            </a:endParaRPr>
          </a:p>
          <a:p>
            <a:pPr algn="ctr">
              <a:buFontTx/>
              <a:buNone/>
            </a:pPr>
            <a:endParaRPr lang="en-US" altLang="ja-JP" b="1" dirty="0" smtClean="0">
              <a:solidFill>
                <a:srgbClr val="C00000"/>
              </a:solidFill>
              <a:ea typeface="ＭＳ Ｐゴシック" charset="-128"/>
            </a:endParaRPr>
          </a:p>
          <a:p>
            <a:pPr algn="ctr">
              <a:buFontTx/>
              <a:buNone/>
            </a:pPr>
            <a:r>
              <a:rPr lang="en-US" altLang="ja-JP" b="1" dirty="0" smtClean="0">
                <a:solidFill>
                  <a:srgbClr val="C00000"/>
                </a:solidFill>
                <a:ea typeface="ＭＳ Ｐゴシック" charset="-128"/>
              </a:rPr>
              <a:t>Hindi / Hindustani / </a:t>
            </a:r>
            <a:r>
              <a:rPr lang="en-US" altLang="ja-JP" b="1" dirty="0" err="1" smtClean="0">
                <a:solidFill>
                  <a:srgbClr val="C00000"/>
                </a:solidFill>
                <a:ea typeface="ＭＳ Ｐゴシック" charset="-128"/>
              </a:rPr>
              <a:t>Hinglish</a:t>
            </a:r>
            <a:endParaRPr lang="en-US" altLang="ja-JP" b="1" dirty="0" smtClean="0">
              <a:solidFill>
                <a:srgbClr val="C00000"/>
              </a:solidFill>
              <a:ea typeface="ＭＳ Ｐゴシック" charset="-128"/>
            </a:endParaRPr>
          </a:p>
          <a:p>
            <a:pPr algn="ctr">
              <a:buFontTx/>
              <a:buNone/>
            </a:pPr>
            <a:endParaRPr lang="en-US" altLang="ja-JP" b="1" dirty="0" smtClean="0">
              <a:solidFill>
                <a:srgbClr val="C00000"/>
              </a:solidFill>
              <a:ea typeface="ＭＳ Ｐゴシック" charset="-128"/>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16</a:t>
            </a:fld>
            <a:endParaRPr lang="en-US" dirty="0"/>
          </a:p>
        </p:txBody>
      </p:sp>
      <p:sp>
        <p:nvSpPr>
          <p:cNvPr id="3" name="Subtitle 2"/>
          <p:cNvSpPr>
            <a:spLocks noGrp="1"/>
          </p:cNvSpPr>
          <p:nvPr>
            <p:ph type="subTitle" idx="1"/>
          </p:nvPr>
        </p:nvSpPr>
        <p:spPr>
          <a:xfrm>
            <a:off x="533400" y="838200"/>
            <a:ext cx="8303683" cy="444502"/>
          </a:xfrm>
        </p:spPr>
        <p:txBody>
          <a:bodyPr/>
          <a:lstStyle/>
          <a:p>
            <a:r>
              <a:rPr lang="en-US" b="0" dirty="0" smtClean="0"/>
              <a:t>So, which language is good?</a:t>
            </a:r>
            <a:endParaRPr lang="en-US" b="0"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lgn="ctr">
              <a:buFontTx/>
              <a:buNone/>
            </a:pPr>
            <a:endParaRPr lang="en-US" altLang="ja-JP" b="1" dirty="0" smtClean="0">
              <a:ea typeface="ＭＳ Ｐゴシック" charset="-128"/>
            </a:endParaRPr>
          </a:p>
          <a:p>
            <a:pPr algn="ctr">
              <a:buFontTx/>
              <a:buNone/>
            </a:pPr>
            <a:endParaRPr lang="en-US" altLang="ja-JP" b="1" dirty="0" smtClean="0">
              <a:ea typeface="ＭＳ Ｐゴシック" charset="-128"/>
            </a:endParaRPr>
          </a:p>
          <a:p>
            <a:pPr algn="ctr">
              <a:buFontTx/>
              <a:buNone/>
            </a:pPr>
            <a:r>
              <a:rPr lang="en-US" altLang="ja-JP" b="1" dirty="0" smtClean="0">
                <a:ea typeface="ＭＳ Ｐゴシック" charset="-128"/>
              </a:rPr>
              <a:t>Put any two language lovers together and they’re sure to disagree on something.</a:t>
            </a:r>
            <a:r>
              <a:rPr lang="en-US" altLang="ja-JP" dirty="0" smtClean="0">
                <a:ea typeface="ＭＳ Ｐゴシック" charset="-128"/>
              </a:rPr>
              <a:t> We can talk about “standard usage” in a general sense, but we will never all agree as to particulars</a:t>
            </a:r>
          </a:p>
          <a:p>
            <a:pPr algn="ctr">
              <a:buFontTx/>
              <a:buNone/>
            </a:pPr>
            <a:endParaRPr lang="en-US" altLang="ja-JP" dirty="0" smtClean="0">
              <a:ea typeface="ＭＳ Ｐゴシック" charset="-128"/>
            </a:endParaRPr>
          </a:p>
          <a:p>
            <a:pPr>
              <a:buNone/>
            </a:pPr>
            <a:r>
              <a:rPr lang="en-US" altLang="ja-JP" dirty="0" smtClean="0">
                <a:ea typeface="ＭＳ Ｐゴシック" charset="-128"/>
              </a:rPr>
              <a:t>Perhaps the people who get angry when discussing language imagine there’s such thing as “real” language. </a:t>
            </a:r>
          </a:p>
          <a:p>
            <a:pPr algn="ctr">
              <a:buFontTx/>
              <a:buNone/>
            </a:pPr>
            <a:r>
              <a:rPr lang="en-US" altLang="ja-JP" b="1" dirty="0" smtClean="0">
                <a:solidFill>
                  <a:srgbClr val="C00000"/>
                </a:solidFill>
                <a:ea typeface="ＭＳ Ｐゴシック" charset="-128"/>
              </a:rPr>
              <a:t> …there isn’t!</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20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17</a:t>
            </a:fld>
            <a:endParaRPr lang="en-US" dirty="0"/>
          </a:p>
        </p:txBody>
      </p:sp>
      <p:sp>
        <p:nvSpPr>
          <p:cNvPr id="3" name="Subtitle 2"/>
          <p:cNvSpPr>
            <a:spLocks noGrp="1"/>
          </p:cNvSpPr>
          <p:nvPr>
            <p:ph type="subTitle" idx="1"/>
          </p:nvPr>
        </p:nvSpPr>
        <p:spPr>
          <a:xfrm>
            <a:off x="381000" y="838200"/>
            <a:ext cx="8303683" cy="444502"/>
          </a:xfrm>
        </p:spPr>
        <p:txBody>
          <a:bodyPr/>
          <a:lstStyle/>
          <a:p>
            <a:r>
              <a:rPr lang="en-US" dirty="0" smtClean="0"/>
              <a:t>…the answer is</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676399"/>
            <a:ext cx="8305800" cy="3732213"/>
          </a:xfrm>
        </p:spPr>
        <p:txBody>
          <a:bodyPr/>
          <a:lstStyle/>
          <a:p>
            <a:pPr algn="ctr">
              <a:buNone/>
            </a:pPr>
            <a:endParaRPr lang="en-US" b="1" dirty="0" smtClean="0">
              <a:solidFill>
                <a:schemeClr val="tx2"/>
              </a:solidFill>
            </a:endParaRPr>
          </a:p>
          <a:p>
            <a:pPr algn="ctr">
              <a:buNone/>
            </a:pPr>
            <a:endParaRPr lang="en-US" b="1" dirty="0" smtClean="0">
              <a:solidFill>
                <a:schemeClr val="tx2"/>
              </a:solidFill>
            </a:endParaRPr>
          </a:p>
          <a:p>
            <a:pPr algn="ctr">
              <a:buNone/>
            </a:pPr>
            <a:r>
              <a:rPr lang="en-US" sz="3600" b="1" dirty="0" smtClean="0">
                <a:solidFill>
                  <a:srgbClr val="C00000"/>
                </a:solidFill>
              </a:rPr>
              <a:t>‘Plain language!’</a:t>
            </a:r>
          </a:p>
          <a:p>
            <a:pPr algn="ctr">
              <a:buNone/>
            </a:pPr>
            <a:r>
              <a:rPr lang="en-US" dirty="0" err="1" smtClean="0">
                <a:solidFill>
                  <a:srgbClr val="C00000"/>
                </a:solidFill>
              </a:rPr>
              <a:t>Klisht</a:t>
            </a:r>
            <a:r>
              <a:rPr lang="en-US" dirty="0" smtClean="0">
                <a:solidFill>
                  <a:srgbClr val="C00000"/>
                </a:solidFill>
              </a:rPr>
              <a:t>  </a:t>
            </a:r>
            <a:r>
              <a:rPr lang="en-US" dirty="0" err="1" smtClean="0">
                <a:solidFill>
                  <a:srgbClr val="C00000"/>
                </a:solidFill>
              </a:rPr>
              <a:t>Bhasha</a:t>
            </a:r>
            <a:r>
              <a:rPr lang="en-US" dirty="0" smtClean="0">
                <a:solidFill>
                  <a:srgbClr val="C00000"/>
                </a:solidFill>
              </a:rPr>
              <a:t>  </a:t>
            </a:r>
            <a:r>
              <a:rPr lang="en-US" i="1" dirty="0" smtClean="0">
                <a:solidFill>
                  <a:srgbClr val="C00000"/>
                </a:solidFill>
              </a:rPr>
              <a:t>Vs</a:t>
            </a:r>
            <a:r>
              <a:rPr lang="en-US" dirty="0" smtClean="0">
                <a:solidFill>
                  <a:srgbClr val="C00000"/>
                </a:solidFill>
              </a:rPr>
              <a:t>  </a:t>
            </a:r>
            <a:r>
              <a:rPr lang="en-US" dirty="0" err="1" smtClean="0">
                <a:solidFill>
                  <a:srgbClr val="C00000"/>
                </a:solidFill>
              </a:rPr>
              <a:t>Achchhi</a:t>
            </a:r>
            <a:r>
              <a:rPr lang="en-US" dirty="0" smtClean="0">
                <a:solidFill>
                  <a:srgbClr val="C00000"/>
                </a:solidFill>
              </a:rPr>
              <a:t> </a:t>
            </a:r>
            <a:r>
              <a:rPr lang="en-US" dirty="0" err="1" smtClean="0">
                <a:solidFill>
                  <a:srgbClr val="C00000"/>
                </a:solidFill>
              </a:rPr>
              <a:t>Bhasha</a:t>
            </a:r>
            <a:endParaRPr lang="en-US" dirty="0" smtClean="0">
              <a:solidFill>
                <a:srgbClr val="C00000"/>
              </a:solidFill>
            </a:endParaRPr>
          </a:p>
          <a:p>
            <a:pPr algn="ctr">
              <a:buNone/>
            </a:pPr>
            <a:endParaRPr lang="en-US" dirty="0" smtClean="0">
              <a:solidFill>
                <a:srgbClr val="C00000"/>
              </a:solidFill>
            </a:endParaRPr>
          </a:p>
          <a:p>
            <a:endParaRPr lang="en-US" sz="3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18</a:t>
            </a:fld>
            <a:endParaRPr lang="en-US" dirty="0"/>
          </a:p>
        </p:txBody>
      </p:sp>
      <p:sp>
        <p:nvSpPr>
          <p:cNvPr id="3" name="Subtitle 2"/>
          <p:cNvSpPr>
            <a:spLocks noGrp="1"/>
          </p:cNvSpPr>
          <p:nvPr>
            <p:ph type="subTitle" idx="1"/>
          </p:nvPr>
        </p:nvSpPr>
        <p:spPr/>
        <p:txBody>
          <a:bodyPr/>
          <a:lstStyle/>
          <a:p>
            <a:r>
              <a:rPr lang="en-US" dirty="0" smtClean="0"/>
              <a:t>Can you share</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endParaRPr lang="en-GB" dirty="0" smtClean="0"/>
          </a:p>
          <a:p>
            <a:r>
              <a:rPr lang="en-US" dirty="0" smtClean="0"/>
              <a:t>Examples of a few mistakes and neologism in Hindi related to education?</a:t>
            </a:r>
          </a:p>
          <a:p>
            <a:r>
              <a:rPr lang="en-US" dirty="0" smtClean="0">
                <a:solidFill>
                  <a:srgbClr val="C00000"/>
                </a:solidFill>
              </a:rPr>
              <a:t>A</a:t>
            </a:r>
          </a:p>
          <a:p>
            <a:r>
              <a:rPr lang="en-US" dirty="0" smtClean="0">
                <a:solidFill>
                  <a:srgbClr val="C00000"/>
                </a:solidFill>
              </a:rPr>
              <a:t>B</a:t>
            </a:r>
          </a:p>
          <a:p>
            <a:r>
              <a:rPr lang="en-US" dirty="0" smtClean="0">
                <a:solidFill>
                  <a:srgbClr val="C00000"/>
                </a:solidFill>
              </a:rPr>
              <a:t>C</a:t>
            </a:r>
          </a:p>
          <a:p>
            <a:endParaRPr lang="en-GB" dirty="0" smtClean="0">
              <a:solidFill>
                <a:srgbClr val="C00000"/>
              </a:solidFill>
            </a:endParaRP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19</a:t>
            </a:fld>
            <a:endParaRPr lang="en-US" dirty="0"/>
          </a:p>
        </p:txBody>
      </p:sp>
      <p:sp>
        <p:nvSpPr>
          <p:cNvPr id="3" name="Subtitle 2"/>
          <p:cNvSpPr>
            <a:spLocks noGrp="1"/>
          </p:cNvSpPr>
          <p:nvPr>
            <p:ph type="subTitle" idx="1"/>
          </p:nvPr>
        </p:nvSpPr>
        <p:spPr>
          <a:xfrm>
            <a:off x="840317" y="685800"/>
            <a:ext cx="8303683" cy="444502"/>
          </a:xfrm>
        </p:spPr>
        <p:txBody>
          <a:bodyPr/>
          <a:lstStyle/>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447800"/>
            <a:ext cx="8305800" cy="4337050"/>
          </a:xfrm>
          <a:ln>
            <a:solidFill>
              <a:schemeClr val="accent2">
                <a:lumMod val="60000"/>
                <a:lumOff val="40000"/>
              </a:schemeClr>
            </a:solidFill>
          </a:ln>
        </p:spPr>
        <p:txBody>
          <a:bodyPr>
            <a:normAutofit/>
          </a:bodyPr>
          <a:lstStyle/>
          <a:p>
            <a:pPr lvl="2" algn="ctr">
              <a:buNone/>
            </a:pPr>
            <a:endParaRPr lang="en-US" sz="4000" b="1" dirty="0" smtClean="0">
              <a:solidFill>
                <a:srgbClr val="C00000"/>
              </a:solidFill>
            </a:endParaRPr>
          </a:p>
          <a:p>
            <a:pPr lvl="2" algn="ctr">
              <a:buNone/>
            </a:pPr>
            <a:r>
              <a:rPr lang="en-US" sz="4000" b="1" dirty="0" smtClean="0">
                <a:solidFill>
                  <a:srgbClr val="C00000"/>
                </a:solidFill>
              </a:rPr>
              <a:t>YOU </a:t>
            </a:r>
          </a:p>
          <a:p>
            <a:pPr lvl="2" algn="ctr">
              <a:buNone/>
            </a:pPr>
            <a:r>
              <a:rPr lang="en-US" sz="4000" b="1" dirty="0" smtClean="0">
                <a:solidFill>
                  <a:srgbClr val="C00000"/>
                </a:solidFill>
              </a:rPr>
              <a:t>TALKING </a:t>
            </a:r>
          </a:p>
          <a:p>
            <a:pPr lvl="2" algn="ctr">
              <a:buNone/>
            </a:pPr>
            <a:r>
              <a:rPr lang="en-US" sz="4000" b="1" dirty="0" smtClean="0">
                <a:solidFill>
                  <a:srgbClr val="C00000"/>
                </a:solidFill>
              </a:rPr>
              <a:t>TO </a:t>
            </a:r>
          </a:p>
          <a:p>
            <a:pPr lvl="2" algn="ctr">
              <a:buNone/>
            </a:pPr>
            <a:r>
              <a:rPr lang="en-US" sz="4000" b="1" dirty="0" smtClean="0">
                <a:solidFill>
                  <a:srgbClr val="C00000"/>
                </a:solidFill>
              </a:rPr>
              <a:t>ME!?!?!?!</a:t>
            </a:r>
          </a:p>
          <a:p>
            <a:pPr lvl="2">
              <a:buNone/>
            </a:pPr>
            <a:endParaRPr lang="en-US"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normAutofit/>
          </a:bodyPr>
          <a:lstStyle/>
          <a:p>
            <a:pPr algn="ctr"/>
            <a:r>
              <a:rPr lang="en-US" sz="3200" dirty="0" smtClean="0">
                <a:solidFill>
                  <a:schemeClr val="tx1"/>
                </a:solidFill>
                <a:latin typeface="Arial" pitchFamily="34" charset="0"/>
                <a:cs typeface="Arial" pitchFamily="34" charset="0"/>
              </a:rPr>
              <a:t>Expectations from today’s session</a:t>
            </a:r>
            <a:endParaRPr lang="en-US" sz="3200" dirty="0">
              <a:solidFill>
                <a:schemeClr val="tx1"/>
              </a:solidFill>
              <a:latin typeface="Arial" pitchFamily="34" charset="0"/>
              <a:cs typeface="Arial" pitchFamily="34" charset="0"/>
            </a:endParaRPr>
          </a:p>
        </p:txBody>
      </p:sp>
      <p:sp>
        <p:nvSpPr>
          <p:cNvPr id="3" name="Footer Placeholder 2"/>
          <p:cNvSpPr>
            <a:spLocks noGrp="1"/>
          </p:cNvSpPr>
          <p:nvPr>
            <p:ph type="ftr" sz="quarter" idx="11"/>
          </p:nvPr>
        </p:nvSpPr>
        <p:spPr/>
        <p:txBody>
          <a:bodyPr/>
          <a:lstStyle/>
          <a:p>
            <a:endParaRPr kumimoji="0" lang="en-US" dirty="0"/>
          </a:p>
        </p:txBody>
      </p:sp>
      <p:sp>
        <p:nvSpPr>
          <p:cNvPr id="4" name="Slide Number Placeholder 3"/>
          <p:cNvSpPr>
            <a:spLocks noGrp="1"/>
          </p:cNvSpPr>
          <p:nvPr>
            <p:ph type="sldNum" sz="quarter" idx="12"/>
          </p:nvPr>
        </p:nvSpPr>
        <p:spPr/>
        <p:txBody>
          <a:bodyPr/>
          <a:lstStyle/>
          <a:p>
            <a:fld id="{0A6C6315-D1EB-4418-B545-0237FDC4B599}" type="slidenum">
              <a:rPr lang="en-US" smtClean="0"/>
              <a:pPr/>
              <a:t>2</a:t>
            </a:fld>
            <a:endParaRPr lang="en-US"/>
          </a:p>
        </p:txBody>
      </p:sp>
      <p:sp>
        <p:nvSpPr>
          <p:cNvPr id="5" name="Content Placeholder 4"/>
          <p:cNvSpPr>
            <a:spLocks noGrp="1"/>
          </p:cNvSpPr>
          <p:nvPr>
            <p:ph sz="quarter" idx="1"/>
          </p:nvPr>
        </p:nvSpPr>
        <p:spPr>
          <a:xfrm>
            <a:off x="914400" y="1905000"/>
            <a:ext cx="7772400" cy="4114800"/>
          </a:xfrm>
        </p:spPr>
        <p:txBody>
          <a:bodyPr>
            <a:normAutofit/>
          </a:bodyPr>
          <a:lstStyle/>
          <a:p>
            <a:r>
              <a:rPr lang="en-US" sz="3200" dirty="0" smtClean="0">
                <a:latin typeface="Arial" pitchFamily="34" charset="0"/>
                <a:cs typeface="Arial" pitchFamily="34" charset="0"/>
              </a:rPr>
              <a:t>Method</a:t>
            </a:r>
          </a:p>
          <a:p>
            <a:r>
              <a:rPr lang="en-US" sz="3200" dirty="0" smtClean="0">
                <a:latin typeface="Arial" pitchFamily="34" charset="0"/>
                <a:cs typeface="Arial" pitchFamily="34" charset="0"/>
              </a:rPr>
              <a:t>Content and Learning</a:t>
            </a:r>
          </a:p>
          <a:p>
            <a:r>
              <a:rPr lang="en-US" sz="3200" dirty="0" smtClean="0">
                <a:latin typeface="Arial" pitchFamily="34" charset="0"/>
                <a:cs typeface="Arial" pitchFamily="34" charset="0"/>
              </a:rPr>
              <a:t>Change in skill</a:t>
            </a:r>
          </a:p>
          <a:p>
            <a:r>
              <a:rPr lang="en-US" sz="3200" dirty="0" smtClean="0">
                <a:latin typeface="Arial" pitchFamily="34" charset="0"/>
                <a:cs typeface="Arial" pitchFamily="34" charset="0"/>
              </a:rPr>
              <a:t>Effectiveness</a:t>
            </a:r>
            <a:endParaRPr lang="en-US" sz="3200" dirty="0">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20</a:t>
            </a:fld>
            <a:endParaRPr lang="en-US" dirty="0"/>
          </a:p>
        </p:txBody>
      </p:sp>
      <p:sp>
        <p:nvSpPr>
          <p:cNvPr id="3" name="Subtitle 2"/>
          <p:cNvSpPr>
            <a:spLocks noGrp="1"/>
          </p:cNvSpPr>
          <p:nvPr>
            <p:ph type="subTitle" idx="1"/>
          </p:nvPr>
        </p:nvSpPr>
        <p:spPr/>
        <p:txBody>
          <a:bodyPr/>
          <a:lstStyle/>
          <a:p>
            <a:r>
              <a:rPr lang="en-US" dirty="0" smtClean="0"/>
              <a:t>Name something that involves:</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lvl="0"/>
            <a:endParaRPr lang="en-US" dirty="0" smtClean="0">
              <a:solidFill>
                <a:schemeClr val="tx1"/>
              </a:solidFill>
            </a:endParaRPr>
          </a:p>
          <a:p>
            <a:pPr lvl="0"/>
            <a:r>
              <a:rPr lang="en-US" dirty="0" smtClean="0">
                <a:solidFill>
                  <a:schemeClr val="tx1"/>
                </a:solidFill>
              </a:rPr>
              <a:t>An understanding of geometry, spatial relations, algebra, manual dexterity, strategic planning and allotment of resources. </a:t>
            </a:r>
          </a:p>
          <a:p>
            <a:pPr lvl="0"/>
            <a:r>
              <a:rPr lang="en-US" dirty="0" smtClean="0">
                <a:solidFill>
                  <a:schemeClr val="tx1"/>
                </a:solidFill>
              </a:rPr>
              <a:t>Many technical processes, arithmetic, timing, aeration, biology and behavior of materials. · </a:t>
            </a:r>
          </a:p>
          <a:p>
            <a:pPr lvl="0"/>
            <a:r>
              <a:rPr lang="en-US" dirty="0" smtClean="0">
                <a:solidFill>
                  <a:schemeClr val="tx1"/>
                </a:solidFill>
              </a:rPr>
              <a:t>Politics, economics, </a:t>
            </a:r>
            <a:r>
              <a:rPr lang="en-US" dirty="0" err="1" smtClean="0">
                <a:solidFill>
                  <a:schemeClr val="tx1"/>
                </a:solidFill>
              </a:rPr>
              <a:t>linesiology</a:t>
            </a:r>
            <a:r>
              <a:rPr lang="en-US" dirty="0" smtClean="0">
                <a:solidFill>
                  <a:schemeClr val="tx1"/>
                </a:solidFill>
              </a:rPr>
              <a:t>, game strategy, psychology and sociology. </a:t>
            </a:r>
          </a:p>
          <a:p>
            <a:endParaRPr lang="en-US" dirty="0" smtClean="0"/>
          </a:p>
          <a:p>
            <a:endParaRPr lang="en-US" i="1" dirty="0" smtClean="0">
              <a:solidFill>
                <a:srgbClr val="C00000"/>
              </a:solidFill>
            </a:endParaRPr>
          </a:p>
          <a:p>
            <a:r>
              <a:rPr lang="en-US" i="1" dirty="0" smtClean="0">
                <a:solidFill>
                  <a:srgbClr val="C00000"/>
                </a:solidFill>
              </a:rPr>
              <a:t>making a dress, following a recipe and football.</a:t>
            </a:r>
            <a:endParaRPr lang="en-US"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21</a:t>
            </a:fld>
            <a:endParaRPr lang="en-US" dirty="0"/>
          </a:p>
        </p:txBody>
      </p:sp>
      <p:sp>
        <p:nvSpPr>
          <p:cNvPr id="3" name="Subtitle 2"/>
          <p:cNvSpPr>
            <a:spLocks noGrp="1"/>
          </p:cNvSpPr>
          <p:nvPr>
            <p:ph type="subTitle" idx="1"/>
          </p:nvPr>
        </p:nvSpPr>
        <p:spPr>
          <a:solidFill>
            <a:schemeClr val="accent1">
              <a:lumMod val="40000"/>
              <a:lumOff val="60000"/>
            </a:schemeClr>
          </a:solidFill>
        </p:spPr>
        <p:txBody>
          <a:bodyPr/>
          <a:lstStyle/>
          <a:p>
            <a:pPr algn="ct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071563"/>
            <a:ext cx="8458200" cy="4337050"/>
          </a:xfrm>
        </p:spPr>
        <p:txBody>
          <a:bodyPr>
            <a:normAutofit/>
          </a:bodyPr>
          <a:lstStyle/>
          <a:p>
            <a:pPr algn="ctr">
              <a:buNone/>
            </a:pPr>
            <a:endParaRPr lang="en-US" sz="4000" dirty="0" smtClean="0"/>
          </a:p>
          <a:p>
            <a:pPr algn="ctr">
              <a:buNone/>
            </a:pPr>
            <a:r>
              <a:rPr lang="en-US" sz="4000" b="1" dirty="0" smtClean="0"/>
              <a:t>Professional </a:t>
            </a:r>
          </a:p>
          <a:p>
            <a:pPr algn="ctr">
              <a:buNone/>
            </a:pPr>
            <a:r>
              <a:rPr lang="en-US" sz="4000" b="1" dirty="0" smtClean="0"/>
              <a:t>Communication / Writing</a:t>
            </a:r>
          </a:p>
          <a:p>
            <a:pPr algn="ctr">
              <a:buNone/>
            </a:pPr>
            <a:r>
              <a:rPr lang="en-US" sz="2200" dirty="0" smtClean="0"/>
              <a:t>    </a:t>
            </a:r>
          </a:p>
          <a:p>
            <a:pPr algn="ctr">
              <a:buNone/>
            </a:pPr>
            <a:r>
              <a:rPr lang="en-US" sz="1800" dirty="0" smtClean="0"/>
              <a:t>Professional writing is relatively easy and straightforward. </a:t>
            </a:r>
          </a:p>
          <a:p>
            <a:pPr algn="ctr">
              <a:buNone/>
            </a:pPr>
            <a:r>
              <a:rPr lang="en-US" sz="1800" dirty="0" smtClean="0"/>
              <a:t>No one  is born a good writer: it’s a simple skill pretty much anyone can  pick up.</a:t>
            </a:r>
          </a:p>
          <a:p>
            <a:pPr algn="ctr">
              <a:buNone/>
            </a:pPr>
            <a:endParaRPr lang="en-US" sz="2200" dirty="0" smtClean="0"/>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22</a:t>
            </a:fld>
            <a:endParaRPr lang="en-US" dirty="0"/>
          </a:p>
        </p:txBody>
      </p:sp>
      <p:sp>
        <p:nvSpPr>
          <p:cNvPr id="3" name="Subtitle 2"/>
          <p:cNvSpPr>
            <a:spLocks noGrp="1"/>
          </p:cNvSpPr>
          <p:nvPr>
            <p:ph type="subTitle" idx="1"/>
          </p:nvPr>
        </p:nvSpPr>
        <p:spPr>
          <a:xfrm>
            <a:off x="400050" y="402164"/>
            <a:ext cx="8303683" cy="1045635"/>
          </a:xfrm>
        </p:spPr>
        <p:txBody>
          <a:bodyPr>
            <a:normAutofit/>
          </a:bodyPr>
          <a:lstStyle/>
          <a:p>
            <a:r>
              <a:rPr lang="en-US" dirty="0" smtClean="0"/>
              <a:t>Let us think over…</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828799"/>
            <a:ext cx="8305800" cy="3579813"/>
          </a:xfrm>
        </p:spPr>
        <p:txBody>
          <a:bodyPr>
            <a:normAutofit/>
          </a:bodyPr>
          <a:lstStyle/>
          <a:p>
            <a:r>
              <a:rPr lang="en-US" sz="3200" dirty="0" smtClean="0"/>
              <a:t>What is Professional Writing?</a:t>
            </a:r>
          </a:p>
          <a:p>
            <a:r>
              <a:rPr lang="en-US" sz="3200" dirty="0" smtClean="0"/>
              <a:t>Why is it important to write well?</a:t>
            </a:r>
          </a:p>
          <a:p>
            <a:r>
              <a:rPr lang="en-US" sz="3200" dirty="0" smtClean="0"/>
              <a:t>What makes Writing Effective?</a:t>
            </a:r>
          </a:p>
          <a:p>
            <a:endParaRPr 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23</a:t>
            </a:fld>
            <a:endParaRPr lang="en-US" dirty="0"/>
          </a:p>
        </p:txBody>
      </p:sp>
      <p:sp>
        <p:nvSpPr>
          <p:cNvPr id="3" name="Subtitle 2"/>
          <p:cNvSpPr>
            <a:spLocks noGrp="1"/>
          </p:cNvSpPr>
          <p:nvPr>
            <p:ph type="subTitle" idx="1"/>
          </p:nvPr>
        </p:nvSpPr>
        <p:spPr/>
        <p:txBody>
          <a:bodyPr/>
          <a:lstStyle/>
          <a:p>
            <a:r>
              <a:rPr lang="en-US" dirty="0" smtClean="0"/>
              <a:t>Professional Writing is about …</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r>
              <a:rPr lang="en-US" sz="2800" dirty="0" smtClean="0">
                <a:solidFill>
                  <a:schemeClr val="tx1"/>
                </a:solidFill>
              </a:rPr>
              <a:t>Action</a:t>
            </a:r>
          </a:p>
          <a:p>
            <a:r>
              <a:rPr lang="en-US" sz="2800" dirty="0" smtClean="0">
                <a:solidFill>
                  <a:schemeClr val="tx1"/>
                </a:solidFill>
              </a:rPr>
              <a:t>Change</a:t>
            </a:r>
          </a:p>
          <a:p>
            <a:r>
              <a:rPr lang="en-US" sz="2800" dirty="0" smtClean="0">
                <a:solidFill>
                  <a:schemeClr val="tx1"/>
                </a:solidFill>
              </a:rPr>
              <a:t>Getting Results/ making something happen </a:t>
            </a:r>
          </a:p>
          <a:p>
            <a:endParaRPr lang="en-US" dirty="0" smtClean="0"/>
          </a:p>
          <a:p>
            <a:pPr>
              <a:buNone/>
            </a:pPr>
            <a:r>
              <a:rPr lang="en-US" dirty="0" smtClean="0"/>
              <a:t>Ex.  </a:t>
            </a:r>
            <a:r>
              <a:rPr lang="en-US" i="1" dirty="0" smtClean="0"/>
              <a:t>- Recommendations Followed</a:t>
            </a:r>
          </a:p>
          <a:p>
            <a:pPr>
              <a:buNone/>
            </a:pPr>
            <a:r>
              <a:rPr lang="en-US" i="1" dirty="0" smtClean="0"/>
              <a:t>       - Proposal Accepted </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24</a:t>
            </a:fld>
            <a:endParaRPr lang="en-US" dirty="0"/>
          </a:p>
        </p:txBody>
      </p:sp>
      <p:sp>
        <p:nvSpPr>
          <p:cNvPr id="3" name="Subtitle 2"/>
          <p:cNvSpPr>
            <a:spLocks noGrp="1"/>
          </p:cNvSpPr>
          <p:nvPr>
            <p:ph type="subTitle" idx="1"/>
          </p:nvPr>
        </p:nvSpPr>
        <p:spPr/>
        <p:txBody>
          <a:bodyPr/>
          <a:lstStyle/>
          <a:p>
            <a:r>
              <a:rPr lang="en-US" dirty="0" smtClean="0"/>
              <a:t>Professional Writing is not about …</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r>
              <a:rPr lang="en-US" sz="2800" dirty="0" smtClean="0"/>
              <a:t>Sharing</a:t>
            </a:r>
          </a:p>
          <a:p>
            <a:r>
              <a:rPr lang="en-US" sz="2800" dirty="0" smtClean="0"/>
              <a:t>Informing</a:t>
            </a:r>
          </a:p>
          <a:p>
            <a:endParaRPr lang="en-US" dirty="0" smtClean="0"/>
          </a:p>
          <a:p>
            <a:endParaRPr 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25</a:t>
            </a:fld>
            <a:endParaRPr lang="en-US" dirty="0"/>
          </a:p>
        </p:txBody>
      </p:sp>
      <p:sp>
        <p:nvSpPr>
          <p:cNvPr id="3" name="Subtitle 2"/>
          <p:cNvSpPr>
            <a:spLocks noGrp="1"/>
          </p:cNvSpPr>
          <p:nvPr>
            <p:ph type="subTitle" idx="1"/>
          </p:nvPr>
        </p:nvSpPr>
        <p:spPr/>
        <p:txBody>
          <a:bodyPr/>
          <a:lstStyle/>
          <a:p>
            <a:r>
              <a:rPr lang="en-US" dirty="0" smtClean="0"/>
              <a:t>Academic Writing Vs Professional Writing</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r>
              <a:rPr lang="en-US" dirty="0" smtClean="0"/>
              <a:t>In </a:t>
            </a:r>
            <a:r>
              <a:rPr lang="en-US" dirty="0" smtClean="0">
                <a:solidFill>
                  <a:schemeClr val="tx1"/>
                </a:solidFill>
              </a:rPr>
              <a:t>Academic writing </a:t>
            </a:r>
            <a:r>
              <a:rPr lang="en-US" dirty="0" smtClean="0"/>
              <a:t>you are giving information to ‘show how much we know’ and are writing to experts to demonstrate our knowledge.</a:t>
            </a:r>
          </a:p>
          <a:p>
            <a:endParaRPr lang="en-US" dirty="0" smtClean="0"/>
          </a:p>
          <a:p>
            <a:r>
              <a:rPr lang="en-US" dirty="0" smtClean="0"/>
              <a:t>In </a:t>
            </a:r>
            <a:r>
              <a:rPr lang="en-US" dirty="0" smtClean="0">
                <a:solidFill>
                  <a:schemeClr val="tx1"/>
                </a:solidFill>
              </a:rPr>
              <a:t>Professional Writing</a:t>
            </a:r>
            <a:r>
              <a:rPr lang="en-US" dirty="0" smtClean="0"/>
              <a:t>, however, you are the expert.  You are the one who has first-hand knowledge of the project. Who has conducted the research, or who has links with the community. </a:t>
            </a:r>
          </a:p>
          <a:p>
            <a:pPr>
              <a:buNone/>
            </a:pPr>
            <a:r>
              <a:rPr lang="en-US" dirty="0" smtClean="0"/>
              <a:t> </a:t>
            </a:r>
          </a:p>
          <a:p>
            <a:pPr>
              <a:buNone/>
            </a:pPr>
            <a:r>
              <a:rPr lang="en-US" dirty="0" smtClean="0"/>
              <a:t>You know more than the reader. You are the one who has gathered </a:t>
            </a:r>
          </a:p>
          <a:p>
            <a:pPr>
              <a:buNone/>
            </a:pPr>
            <a:r>
              <a:rPr lang="en-US" dirty="0" smtClean="0"/>
              <a:t>and </a:t>
            </a:r>
            <a:r>
              <a:rPr lang="en-US" dirty="0" err="1" smtClean="0"/>
              <a:t>analysed</a:t>
            </a:r>
            <a:r>
              <a:rPr lang="en-US" dirty="0" smtClean="0"/>
              <a:t> the data, and your conclusions and opinions matter.</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26</a:t>
            </a:fld>
            <a:endParaRPr lang="en-US" dirty="0"/>
          </a:p>
        </p:txBody>
      </p:sp>
      <p:sp>
        <p:nvSpPr>
          <p:cNvPr id="3" name="Subtitle 2"/>
          <p:cNvSpPr>
            <a:spLocks noGrp="1"/>
          </p:cNvSpPr>
          <p:nvPr>
            <p:ph type="subTitle" idx="1"/>
          </p:nvPr>
        </p:nvSpPr>
        <p:spPr>
          <a:xfrm>
            <a:off x="457200" y="533400"/>
            <a:ext cx="8303683" cy="444502"/>
          </a:xfrm>
        </p:spPr>
        <p:txBody>
          <a:bodyPr/>
          <a:lstStyle/>
          <a:p>
            <a:r>
              <a:rPr lang="en-US" dirty="0" smtClean="0">
                <a:solidFill>
                  <a:schemeClr val="tx1"/>
                </a:solidFill>
              </a:rPr>
              <a:t>Repeating is not reporting! </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219200"/>
            <a:ext cx="8305800" cy="4724400"/>
          </a:xfrm>
        </p:spPr>
        <p:txBody>
          <a:bodyPr>
            <a:normAutofit/>
          </a:bodyPr>
          <a:lstStyle/>
          <a:p>
            <a:pPr>
              <a:buNone/>
            </a:pPr>
            <a:r>
              <a:rPr lang="en-US" dirty="0" smtClean="0"/>
              <a:t>    Think of the reporter more like a private investigator – someone who has to use various methods to gather information, piece the puzzle together and come up with a solid </a:t>
            </a:r>
          </a:p>
          <a:p>
            <a:pPr>
              <a:buNone/>
            </a:pPr>
            <a:r>
              <a:rPr lang="en-US" dirty="0" smtClean="0"/>
              <a:t>    conclusion based on hard facts.</a:t>
            </a:r>
          </a:p>
          <a:p>
            <a:pPr>
              <a:buNone/>
            </a:pPr>
            <a:endParaRPr lang="en-US" dirty="0" smtClean="0"/>
          </a:p>
          <a:p>
            <a:pPr lvl="5">
              <a:buFont typeface="Arial" pitchFamily="34" charset="0"/>
              <a:buChar char="•"/>
            </a:pPr>
            <a:r>
              <a:rPr lang="en-US" sz="2000" i="1" dirty="0" smtClean="0">
                <a:solidFill>
                  <a:schemeClr val="tx1"/>
                </a:solidFill>
                <a:latin typeface="Arial" pitchFamily="34" charset="0"/>
                <a:cs typeface="Arial" pitchFamily="34" charset="0"/>
              </a:rPr>
              <a:t>Investigate</a:t>
            </a:r>
          </a:p>
          <a:p>
            <a:pPr lvl="5">
              <a:buFont typeface="Arial" pitchFamily="34" charset="0"/>
              <a:buChar char="•"/>
            </a:pPr>
            <a:r>
              <a:rPr lang="en-US" sz="2000" i="1" dirty="0" smtClean="0">
                <a:solidFill>
                  <a:schemeClr val="tx1"/>
                </a:solidFill>
                <a:latin typeface="Arial" pitchFamily="34" charset="0"/>
                <a:cs typeface="Arial" pitchFamily="34" charset="0"/>
              </a:rPr>
              <a:t></a:t>
            </a:r>
            <a:r>
              <a:rPr lang="en-US" sz="2000" i="1" dirty="0" err="1" smtClean="0">
                <a:solidFill>
                  <a:schemeClr val="tx1"/>
                </a:solidFill>
                <a:latin typeface="Arial" pitchFamily="34" charset="0"/>
                <a:cs typeface="Arial" pitchFamily="34" charset="0"/>
              </a:rPr>
              <a:t>Analyse</a:t>
            </a:r>
            <a:endParaRPr lang="en-US" sz="2000" i="1" dirty="0" smtClean="0">
              <a:solidFill>
                <a:schemeClr val="tx1"/>
              </a:solidFill>
              <a:latin typeface="Arial" pitchFamily="34" charset="0"/>
              <a:cs typeface="Arial" pitchFamily="34" charset="0"/>
            </a:endParaRPr>
          </a:p>
          <a:p>
            <a:pPr lvl="5">
              <a:buFont typeface="Arial" pitchFamily="34" charset="0"/>
              <a:buChar char="•"/>
            </a:pPr>
            <a:r>
              <a:rPr lang="en-US" sz="2000" i="1" dirty="0" smtClean="0">
                <a:solidFill>
                  <a:schemeClr val="tx1"/>
                </a:solidFill>
                <a:latin typeface="Arial" pitchFamily="34" charset="0"/>
                <a:cs typeface="Arial" pitchFamily="34" charset="0"/>
              </a:rPr>
              <a:t>Understand</a:t>
            </a:r>
          </a:p>
          <a:p>
            <a:pPr lvl="5">
              <a:buFont typeface="Arial" pitchFamily="34" charset="0"/>
              <a:buChar char="•"/>
            </a:pPr>
            <a:r>
              <a:rPr lang="en-US" sz="2000" i="1" dirty="0" smtClean="0">
                <a:solidFill>
                  <a:schemeClr val="tx1"/>
                </a:solidFill>
                <a:latin typeface="Arial" pitchFamily="34" charset="0"/>
                <a:cs typeface="Arial" pitchFamily="34" charset="0"/>
              </a:rPr>
              <a:t>Describe</a:t>
            </a:r>
          </a:p>
          <a:p>
            <a:pPr lvl="5">
              <a:buFont typeface="Arial" pitchFamily="34" charset="0"/>
              <a:buChar char="•"/>
            </a:pPr>
            <a:r>
              <a:rPr lang="en-US" sz="2000" i="1" dirty="0" smtClean="0">
                <a:solidFill>
                  <a:schemeClr val="tx1"/>
                </a:solidFill>
                <a:latin typeface="Arial" pitchFamily="34" charset="0"/>
                <a:cs typeface="Arial" pitchFamily="34" charset="0"/>
              </a:rPr>
              <a:t>Explain</a:t>
            </a:r>
          </a:p>
          <a:p>
            <a:pPr lvl="5">
              <a:buFont typeface="Arial" pitchFamily="34" charset="0"/>
              <a:buChar char="•"/>
            </a:pPr>
            <a:r>
              <a:rPr lang="en-US" sz="2000" i="1" dirty="0" smtClean="0">
                <a:solidFill>
                  <a:schemeClr val="tx1"/>
                </a:solidFill>
                <a:latin typeface="Arial" pitchFamily="34" charset="0"/>
                <a:cs typeface="Arial" pitchFamily="34" charset="0"/>
              </a:rPr>
              <a:t>Draw conclusions</a:t>
            </a:r>
          </a:p>
          <a:p>
            <a:pPr lvl="5">
              <a:buFont typeface="Arial" pitchFamily="34" charset="0"/>
              <a:buChar char="•"/>
            </a:pPr>
            <a:r>
              <a:rPr lang="en-US" sz="2000" i="1" dirty="0" smtClean="0">
                <a:solidFill>
                  <a:schemeClr val="tx1"/>
                </a:solidFill>
                <a:latin typeface="Arial" pitchFamily="34" charset="0"/>
                <a:cs typeface="Arial" pitchFamily="34" charset="0"/>
              </a:rPr>
              <a:t>Recommend</a:t>
            </a:r>
          </a:p>
          <a:p>
            <a:pPr lvl="5">
              <a:buFont typeface="Arial" pitchFamily="34" charset="0"/>
              <a:buChar char="•"/>
            </a:pPr>
            <a:r>
              <a:rPr lang="en-US" sz="2000" i="1" dirty="0" smtClean="0">
                <a:solidFill>
                  <a:schemeClr val="tx1"/>
                </a:solidFill>
                <a:latin typeface="Arial" pitchFamily="34" charset="0"/>
                <a:cs typeface="Arial" pitchFamily="34" charset="0"/>
              </a:rPr>
              <a:t>Help your reader decide on action</a:t>
            </a:r>
          </a:p>
          <a:p>
            <a:pPr>
              <a:buNone/>
            </a:pPr>
            <a:endParaRPr lang="en-US"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27</a:t>
            </a:fld>
            <a:endParaRPr lang="en-US" dirty="0"/>
          </a:p>
        </p:txBody>
      </p:sp>
      <p:sp>
        <p:nvSpPr>
          <p:cNvPr id="3" name="Subtitle 2"/>
          <p:cNvSpPr>
            <a:spLocks noGrp="1"/>
          </p:cNvSpPr>
          <p:nvPr>
            <p:ph type="subTitle" idx="1"/>
          </p:nvPr>
        </p:nvSpPr>
        <p:spPr/>
        <p:txBody>
          <a:bodyPr/>
          <a:lstStyle/>
          <a:p>
            <a:r>
              <a:rPr lang="en-US" dirty="0" smtClean="0"/>
              <a:t>Why is it important to write well?</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endParaRPr lang="en-US" dirty="0" smtClean="0"/>
          </a:p>
          <a:p>
            <a:pPr>
              <a:buNone/>
            </a:pPr>
            <a:r>
              <a:rPr lang="en-US" dirty="0" smtClean="0"/>
              <a:t>good writing is going to make action more likely, save time and effort and be in many ways more useful and efficient. But there is one more reason:</a:t>
            </a:r>
          </a:p>
          <a:p>
            <a:pPr>
              <a:buNone/>
            </a:pPr>
            <a:endParaRPr lang="en-US" dirty="0" smtClean="0"/>
          </a:p>
          <a:p>
            <a:pPr algn="ctr">
              <a:buNone/>
            </a:pPr>
            <a:r>
              <a:rPr lang="en-US" b="1" i="1" dirty="0" smtClean="0">
                <a:solidFill>
                  <a:schemeClr val="accent2">
                    <a:lumMod val="60000"/>
                    <a:lumOff val="40000"/>
                  </a:schemeClr>
                </a:solidFill>
              </a:rPr>
              <a:t>Writing tells others ‘who we are’</a:t>
            </a:r>
            <a:endParaRPr lang="en-US" b="1" dirty="0" smtClean="0">
              <a:solidFill>
                <a:schemeClr val="accent2">
                  <a:lumMod val="60000"/>
                  <a:lumOff val="40000"/>
                </a:schemeClr>
              </a:solidFill>
            </a:endParaRPr>
          </a:p>
          <a:p>
            <a:pPr algn="ctr">
              <a:buNone/>
            </a:pP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28</a:t>
            </a:fld>
            <a:endParaRPr lang="en-US" dirty="0"/>
          </a:p>
        </p:txBody>
      </p:sp>
      <p:sp>
        <p:nvSpPr>
          <p:cNvPr id="3" name="Subtitle 2"/>
          <p:cNvSpPr>
            <a:spLocks noGrp="1"/>
          </p:cNvSpPr>
          <p:nvPr>
            <p:ph type="subTitle" idx="1"/>
          </p:nvPr>
        </p:nvSpPr>
        <p:spPr>
          <a:xfrm>
            <a:off x="381000" y="685800"/>
            <a:ext cx="8303683" cy="444502"/>
          </a:xfrm>
        </p:spPr>
        <p:txBody>
          <a:bodyPr/>
          <a:lstStyle/>
          <a:p>
            <a:r>
              <a:rPr lang="en-US" dirty="0" smtClean="0">
                <a:solidFill>
                  <a:schemeClr val="accent2">
                    <a:lumMod val="60000"/>
                    <a:lumOff val="40000"/>
                  </a:schemeClr>
                </a:solidFill>
              </a:rPr>
              <a:t>Our writing tells:</a:t>
            </a:r>
            <a:endParaRPr lang="en-US" dirty="0">
              <a:solidFill>
                <a:schemeClr val="accent2">
                  <a:lumMod val="60000"/>
                  <a:lumOff val="40000"/>
                </a:schemeClr>
              </a:solidFill>
            </a:endParaRPr>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523999"/>
            <a:ext cx="8305800" cy="3884613"/>
          </a:xfrm>
        </p:spPr>
        <p:txBody>
          <a:bodyPr/>
          <a:lstStyle/>
          <a:p>
            <a:r>
              <a:rPr lang="en-US" dirty="0" smtClean="0"/>
              <a:t>Focused on action or process / bureaucracy</a:t>
            </a:r>
          </a:p>
          <a:p>
            <a:r>
              <a:rPr lang="en-US" dirty="0" smtClean="0"/>
              <a:t>Whether we think and act in an </a:t>
            </a:r>
            <a:r>
              <a:rPr lang="en-US" dirty="0" err="1" smtClean="0"/>
              <a:t>organised</a:t>
            </a:r>
            <a:r>
              <a:rPr lang="en-US" dirty="0" smtClean="0"/>
              <a:t> way</a:t>
            </a:r>
          </a:p>
          <a:p>
            <a:r>
              <a:rPr lang="en-US" dirty="0" smtClean="0"/>
              <a:t>Whether we are efficient or inefficient</a:t>
            </a:r>
          </a:p>
          <a:p>
            <a:r>
              <a:rPr lang="en-US" dirty="0" smtClean="0"/>
              <a:t>Traditional or modern</a:t>
            </a:r>
          </a:p>
          <a:p>
            <a:r>
              <a:rPr lang="en-US" dirty="0" smtClean="0"/>
              <a:t>Formal or informal</a:t>
            </a:r>
          </a:p>
          <a:p>
            <a:r>
              <a:rPr lang="en-US" dirty="0" smtClean="0"/>
              <a:t>Careful or careless</a:t>
            </a:r>
          </a:p>
          <a:p>
            <a:r>
              <a:rPr lang="en-US" dirty="0" smtClean="0"/>
              <a:t>Etc.</a:t>
            </a:r>
          </a:p>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29</a:t>
            </a:fld>
            <a:endParaRPr lang="en-US" dirty="0"/>
          </a:p>
        </p:txBody>
      </p:sp>
      <p:sp>
        <p:nvSpPr>
          <p:cNvPr id="3" name="Subtitle 2"/>
          <p:cNvSpPr>
            <a:spLocks noGrp="1"/>
          </p:cNvSpPr>
          <p:nvPr>
            <p:ph type="subTitle" idx="1"/>
          </p:nvPr>
        </p:nvSpPr>
        <p:spPr/>
        <p:txBody>
          <a:bodyPr/>
          <a:lstStyle/>
          <a:p>
            <a:r>
              <a:rPr lang="en-US" dirty="0" smtClean="0"/>
              <a:t>What makes writing effective?</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dirty="0"/>
          </a:p>
        </p:txBody>
      </p:sp>
      <p:pic>
        <p:nvPicPr>
          <p:cNvPr id="6" name="imagerId68"/>
          <p:cNvPicPr/>
          <p:nvPr/>
        </p:nvPicPr>
        <p:blipFill>
          <a:blip r:embed="rId2"/>
          <a:srcRect/>
          <a:stretch>
            <a:fillRect/>
          </a:stretch>
        </p:blipFill>
        <p:spPr bwMode="auto">
          <a:xfrm>
            <a:off x="2286000" y="1219201"/>
            <a:ext cx="4034023" cy="395547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normAutofit/>
          </a:bodyPr>
          <a:lstStyle/>
          <a:p>
            <a:pPr algn="ctr"/>
            <a:r>
              <a:rPr lang="en-US" sz="3600" dirty="0" smtClean="0">
                <a:solidFill>
                  <a:schemeClr val="tx1"/>
                </a:solidFill>
                <a:latin typeface="Arial" pitchFamily="34" charset="0"/>
                <a:cs typeface="Arial" pitchFamily="34" charset="0"/>
              </a:rPr>
              <a:t>Strengths and Challenges</a:t>
            </a:r>
            <a:endParaRPr lang="en-US" sz="3600" dirty="0">
              <a:solidFill>
                <a:schemeClr val="tx1"/>
              </a:solidFill>
              <a:latin typeface="Arial" pitchFamily="34" charset="0"/>
              <a:cs typeface="Arial" pitchFamily="34" charset="0"/>
            </a:endParaRPr>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0A6C6315-D1EB-4418-B545-0237FDC4B599}" type="slidenum">
              <a:rPr lang="en-US" smtClean="0"/>
              <a:pPr/>
              <a:t>3</a:t>
            </a:fld>
            <a:endParaRPr lang="en-US"/>
          </a:p>
        </p:txBody>
      </p:sp>
      <p:sp>
        <p:nvSpPr>
          <p:cNvPr id="5" name="Content Placeholder 4"/>
          <p:cNvSpPr>
            <a:spLocks noGrp="1"/>
          </p:cNvSpPr>
          <p:nvPr>
            <p:ph sz="quarter" idx="1"/>
          </p:nvPr>
        </p:nvSpPr>
        <p:spPr>
          <a:xfrm>
            <a:off x="914400" y="1752600"/>
            <a:ext cx="7772400" cy="4267200"/>
          </a:xfrm>
        </p:spPr>
        <p:txBody>
          <a:bodyPr>
            <a:normAutofit/>
          </a:bodyPr>
          <a:lstStyle/>
          <a:p>
            <a:r>
              <a:rPr lang="en-US" sz="2000" dirty="0" smtClean="0">
                <a:latin typeface="Arial" pitchFamily="34" charset="0"/>
                <a:cs typeface="Arial" pitchFamily="34" charset="0"/>
              </a:rPr>
              <a:t>My strengths as a writer are :</a:t>
            </a:r>
          </a:p>
          <a:p>
            <a:pPr lvl="1">
              <a:buFont typeface="Arial" pitchFamily="34" charset="0"/>
              <a:buChar char="•"/>
            </a:pPr>
            <a:r>
              <a:rPr lang="en-US" sz="2000" dirty="0" smtClean="0">
                <a:latin typeface="Arial" pitchFamily="34" charset="0"/>
                <a:cs typeface="Arial" pitchFamily="34" charset="0"/>
              </a:rPr>
              <a:t>a</a:t>
            </a:r>
          </a:p>
          <a:p>
            <a:pPr lvl="1">
              <a:buFont typeface="Arial" pitchFamily="34" charset="0"/>
              <a:buChar char="•"/>
            </a:pPr>
            <a:r>
              <a:rPr lang="en-US" sz="2000" dirty="0" smtClean="0">
                <a:latin typeface="Arial" pitchFamily="34" charset="0"/>
                <a:cs typeface="Arial" pitchFamily="34" charset="0"/>
              </a:rPr>
              <a:t>b</a:t>
            </a:r>
          </a:p>
          <a:p>
            <a:pPr lvl="1">
              <a:buFont typeface="Arial" pitchFamily="34" charset="0"/>
              <a:buChar char="•"/>
            </a:pPr>
            <a:r>
              <a:rPr lang="en-US" sz="2000" dirty="0" smtClean="0">
                <a:latin typeface="Arial" pitchFamily="34" charset="0"/>
                <a:cs typeface="Arial" pitchFamily="34" charset="0"/>
              </a:rPr>
              <a:t>C</a:t>
            </a:r>
          </a:p>
          <a:p>
            <a:pPr lvl="1">
              <a:buNone/>
            </a:pPr>
            <a:endParaRPr lang="en-US" sz="2000" dirty="0" smtClean="0">
              <a:latin typeface="Arial" pitchFamily="34" charset="0"/>
              <a:cs typeface="Arial" pitchFamily="34" charset="0"/>
            </a:endParaRPr>
          </a:p>
          <a:p>
            <a:r>
              <a:rPr lang="en-US" sz="2000" dirty="0" smtClean="0">
                <a:latin typeface="Arial" pitchFamily="34" charset="0"/>
                <a:cs typeface="Arial" pitchFamily="34" charset="0"/>
              </a:rPr>
              <a:t>My areas for improvement are :</a:t>
            </a:r>
          </a:p>
          <a:p>
            <a:pPr lvl="1">
              <a:buFont typeface="Arial" pitchFamily="34" charset="0"/>
              <a:buChar char="•"/>
            </a:pPr>
            <a:r>
              <a:rPr lang="en-US" sz="2000" dirty="0" smtClean="0">
                <a:latin typeface="Arial" pitchFamily="34" charset="0"/>
                <a:cs typeface="Arial" pitchFamily="34" charset="0"/>
              </a:rPr>
              <a:t>a</a:t>
            </a:r>
          </a:p>
          <a:p>
            <a:pPr lvl="1">
              <a:buFont typeface="Arial" pitchFamily="34" charset="0"/>
              <a:buChar char="•"/>
            </a:pPr>
            <a:r>
              <a:rPr lang="en-US" sz="2000" dirty="0" smtClean="0">
                <a:latin typeface="Arial" pitchFamily="34" charset="0"/>
                <a:cs typeface="Arial" pitchFamily="34" charset="0"/>
              </a:rPr>
              <a:t>b</a:t>
            </a:r>
          </a:p>
          <a:p>
            <a:pPr lvl="1">
              <a:buFont typeface="Arial" pitchFamily="34" charset="0"/>
              <a:buChar char="•"/>
            </a:pPr>
            <a:r>
              <a:rPr lang="en-US" sz="2000" dirty="0" smtClean="0">
                <a:latin typeface="Arial" pitchFamily="34" charset="0"/>
                <a:cs typeface="Arial" pitchFamily="34" charset="0"/>
              </a:rPr>
              <a:t>c</a:t>
            </a:r>
          </a:p>
          <a:p>
            <a:endParaRPr lang="en-US"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30</a:t>
            </a:fld>
            <a:endParaRPr lang="en-US" dirty="0"/>
          </a:p>
        </p:txBody>
      </p:sp>
      <p:sp>
        <p:nvSpPr>
          <p:cNvPr id="3" name="Subtitle 2"/>
          <p:cNvSpPr>
            <a:spLocks noGrp="1"/>
          </p:cNvSpPr>
          <p:nvPr>
            <p:ph type="subTitle" idx="1"/>
          </p:nvPr>
        </p:nvSpPr>
        <p:spPr/>
        <p:txBody>
          <a:bodyPr/>
          <a:lstStyle/>
          <a:p>
            <a:r>
              <a:rPr lang="en-US" dirty="0" smtClean="0"/>
              <a:t>Writing sends a message…</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endParaRPr lang="en-US" dirty="0"/>
          </a:p>
        </p:txBody>
      </p:sp>
      <p:graphicFrame>
        <p:nvGraphicFramePr>
          <p:cNvPr id="6" name="Table 5"/>
          <p:cNvGraphicFramePr>
            <a:graphicFrameLocks noGrp="1"/>
          </p:cNvGraphicFramePr>
          <p:nvPr/>
        </p:nvGraphicFramePr>
        <p:xfrm>
          <a:off x="1219200" y="1066800"/>
          <a:ext cx="6858000" cy="4751184"/>
        </p:xfrm>
        <a:graphic>
          <a:graphicData uri="http://schemas.openxmlformats.org/drawingml/2006/table">
            <a:tbl>
              <a:tblPr firstRow="1" bandRow="1">
                <a:tableStyleId>{5C22544A-7EE6-4342-B048-85BDC9FD1C3A}</a:tableStyleId>
              </a:tblPr>
              <a:tblGrid>
                <a:gridCol w="3429000"/>
                <a:gridCol w="3429000"/>
              </a:tblGrid>
              <a:tr h="650026">
                <a:tc>
                  <a:txBody>
                    <a:bodyPr/>
                    <a:lstStyle/>
                    <a:p>
                      <a:pPr marL="86360" marR="0" algn="ctr">
                        <a:lnSpc>
                          <a:spcPts val="1570"/>
                        </a:lnSpc>
                        <a:spcBef>
                          <a:spcPts val="0"/>
                        </a:spcBef>
                        <a:spcAft>
                          <a:spcPts val="0"/>
                        </a:spcAft>
                      </a:pPr>
                      <a:endParaRPr lang="en-US" sz="1400" b="1" kern="100" dirty="0" smtClean="0">
                        <a:solidFill>
                          <a:srgbClr val="000000"/>
                        </a:solidFill>
                        <a:latin typeface="Arial" pitchFamily="34" charset="0"/>
                        <a:ea typeface="SimSun"/>
                        <a:cs typeface="Arial" pitchFamily="34" charset="0"/>
                      </a:endParaRPr>
                    </a:p>
                    <a:p>
                      <a:pPr marL="86360" marR="0" algn="ctr">
                        <a:lnSpc>
                          <a:spcPts val="1570"/>
                        </a:lnSpc>
                        <a:spcBef>
                          <a:spcPts val="0"/>
                        </a:spcBef>
                        <a:spcAft>
                          <a:spcPts val="0"/>
                        </a:spcAft>
                      </a:pPr>
                      <a:r>
                        <a:rPr lang="en-US" sz="1400" b="1" kern="100" dirty="0" smtClean="0">
                          <a:solidFill>
                            <a:srgbClr val="000000"/>
                          </a:solidFill>
                          <a:latin typeface="Arial" pitchFamily="34" charset="0"/>
                          <a:ea typeface="SimSun"/>
                          <a:cs typeface="Arial" pitchFamily="34" charset="0"/>
                        </a:rPr>
                        <a:t>Aspect</a:t>
                      </a:r>
                      <a:r>
                        <a:rPr lang="en-US" sz="1400" b="1" kern="100" spc="40" dirty="0">
                          <a:solidFill>
                            <a:srgbClr val="000000"/>
                          </a:solidFill>
                          <a:latin typeface="Arial" pitchFamily="34" charset="0"/>
                          <a:ea typeface="SimSun"/>
                          <a:cs typeface="Arial" pitchFamily="34" charset="0"/>
                        </a:rPr>
                        <a:t> </a:t>
                      </a:r>
                      <a:r>
                        <a:rPr lang="en-US" sz="1400" b="1" kern="100" dirty="0">
                          <a:solidFill>
                            <a:srgbClr val="000000"/>
                          </a:solidFill>
                          <a:latin typeface="Arial" pitchFamily="34" charset="0"/>
                          <a:ea typeface="SimSun"/>
                          <a:cs typeface="Arial" pitchFamily="34" charset="0"/>
                        </a:rPr>
                        <a:t>of</a:t>
                      </a:r>
                      <a:r>
                        <a:rPr lang="en-US" sz="1400" b="1" kern="100" spc="40" dirty="0">
                          <a:solidFill>
                            <a:srgbClr val="000000"/>
                          </a:solidFill>
                          <a:latin typeface="Arial" pitchFamily="34" charset="0"/>
                          <a:ea typeface="SimSun"/>
                          <a:cs typeface="Arial" pitchFamily="34" charset="0"/>
                        </a:rPr>
                        <a:t> </a:t>
                      </a:r>
                      <a:r>
                        <a:rPr lang="en-US" sz="1400" b="1" kern="100" dirty="0">
                          <a:solidFill>
                            <a:srgbClr val="000000"/>
                          </a:solidFill>
                          <a:latin typeface="Arial" pitchFamily="34" charset="0"/>
                          <a:ea typeface="SimSun"/>
                          <a:cs typeface="Arial" pitchFamily="34" charset="0"/>
                        </a:rPr>
                        <a:t>Writing</a:t>
                      </a:r>
                      <a:endParaRPr lang="en-US" sz="1400" kern="100" dirty="0">
                        <a:latin typeface="Arial" pitchFamily="34" charset="0"/>
                        <a:ea typeface="SimSun"/>
                        <a:cs typeface="Arial" pitchFamily="34" charset="0"/>
                      </a:endParaRPr>
                    </a:p>
                  </a:txBody>
                  <a:tcPr marL="0" marR="0" marT="0" marB="0"/>
                </a:tc>
                <a:tc>
                  <a:txBody>
                    <a:bodyPr/>
                    <a:lstStyle/>
                    <a:p>
                      <a:pPr marL="85090" marR="0" algn="ctr">
                        <a:lnSpc>
                          <a:spcPts val="1570"/>
                        </a:lnSpc>
                        <a:spcBef>
                          <a:spcPts val="0"/>
                        </a:spcBef>
                        <a:spcAft>
                          <a:spcPts val="0"/>
                        </a:spcAft>
                      </a:pPr>
                      <a:endParaRPr lang="en-US" sz="1400" b="1" kern="100" dirty="0" smtClean="0">
                        <a:solidFill>
                          <a:srgbClr val="000000"/>
                        </a:solidFill>
                        <a:latin typeface="Arial" pitchFamily="34" charset="0"/>
                        <a:ea typeface="SimSun"/>
                        <a:cs typeface="Arial" pitchFamily="34" charset="0"/>
                      </a:endParaRPr>
                    </a:p>
                    <a:p>
                      <a:pPr marL="85090" marR="0" algn="ctr">
                        <a:lnSpc>
                          <a:spcPts val="1570"/>
                        </a:lnSpc>
                        <a:spcBef>
                          <a:spcPts val="0"/>
                        </a:spcBef>
                        <a:spcAft>
                          <a:spcPts val="0"/>
                        </a:spcAft>
                      </a:pPr>
                      <a:r>
                        <a:rPr lang="en-US" sz="1400" b="1" kern="100" dirty="0" smtClean="0">
                          <a:solidFill>
                            <a:srgbClr val="000000"/>
                          </a:solidFill>
                          <a:latin typeface="Arial" pitchFamily="34" charset="0"/>
                          <a:ea typeface="SimSun"/>
                          <a:cs typeface="Arial" pitchFamily="34" charset="0"/>
                        </a:rPr>
                        <a:t>Message</a:t>
                      </a:r>
                      <a:endParaRPr lang="en-US" sz="1400" kern="100" dirty="0">
                        <a:latin typeface="Arial" pitchFamily="34" charset="0"/>
                        <a:ea typeface="SimSun"/>
                        <a:cs typeface="Arial" pitchFamily="34" charset="0"/>
                      </a:endParaRPr>
                    </a:p>
                  </a:txBody>
                  <a:tcPr marL="0" marR="0" marT="0" marB="0"/>
                </a:tc>
              </a:tr>
              <a:tr h="532015">
                <a:tc>
                  <a:txBody>
                    <a:bodyPr/>
                    <a:lstStyle/>
                    <a:p>
                      <a:pPr marL="86360" marR="0" algn="l">
                        <a:lnSpc>
                          <a:spcPts val="1570"/>
                        </a:lnSpc>
                        <a:spcBef>
                          <a:spcPts val="0"/>
                        </a:spcBef>
                        <a:spcAft>
                          <a:spcPts val="0"/>
                        </a:spcAft>
                      </a:pPr>
                      <a:r>
                        <a:rPr lang="en-US" sz="1200" b="1" kern="100" dirty="0">
                          <a:solidFill>
                            <a:srgbClr val="000000"/>
                          </a:solidFill>
                          <a:latin typeface="Arial" pitchFamily="34" charset="0"/>
                          <a:ea typeface="SimSun"/>
                          <a:cs typeface="Arial" pitchFamily="34" charset="0"/>
                        </a:rPr>
                        <a:t>Clear</a:t>
                      </a:r>
                      <a:r>
                        <a:rPr lang="en-US" sz="1200" b="1" kern="100" spc="45" dirty="0">
                          <a:solidFill>
                            <a:srgbClr val="000000"/>
                          </a:solidFill>
                          <a:latin typeface="Arial" pitchFamily="34" charset="0"/>
                          <a:ea typeface="SimSun"/>
                          <a:cs typeface="Arial" pitchFamily="34" charset="0"/>
                        </a:rPr>
                        <a:t> </a:t>
                      </a:r>
                      <a:r>
                        <a:rPr lang="en-US" sz="1200" b="1" kern="100" spc="-5" dirty="0">
                          <a:solidFill>
                            <a:srgbClr val="000000"/>
                          </a:solidFill>
                          <a:latin typeface="Arial" pitchFamily="34" charset="0"/>
                          <a:ea typeface="SimSun"/>
                          <a:cs typeface="Arial" pitchFamily="34" charset="0"/>
                        </a:rPr>
                        <a:t>Objective</a:t>
                      </a:r>
                      <a:endParaRPr lang="en-US" sz="1200" kern="100" dirty="0">
                        <a:latin typeface="Arial" pitchFamily="34" charset="0"/>
                        <a:ea typeface="SimSun"/>
                        <a:cs typeface="Arial" pitchFamily="34" charset="0"/>
                      </a:endParaRPr>
                    </a:p>
                  </a:txBody>
                  <a:tcPr marL="0" marR="0" marT="0" marB="0"/>
                </a:tc>
                <a:tc>
                  <a:txBody>
                    <a:bodyPr/>
                    <a:lstStyle/>
                    <a:p>
                      <a:pPr marL="85090" marR="0" algn="l">
                        <a:lnSpc>
                          <a:spcPts val="156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are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results-focused</a:t>
                      </a:r>
                      <a:endParaRPr lang="en-US" sz="1200" kern="100" dirty="0">
                        <a:latin typeface="Arial" pitchFamily="34" charset="0"/>
                        <a:ea typeface="SimSun"/>
                        <a:cs typeface="Arial" pitchFamily="34" charset="0"/>
                      </a:endParaRPr>
                    </a:p>
                    <a:p>
                      <a:pPr marL="85090" marR="0" algn="l">
                        <a:lnSpc>
                          <a:spcPts val="1710"/>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don’t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lose</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sight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of</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‘big</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picture’</a:t>
                      </a:r>
                      <a:endParaRPr lang="en-US" sz="1200" kern="100" dirty="0">
                        <a:latin typeface="Arial" pitchFamily="34" charset="0"/>
                        <a:ea typeface="SimSun"/>
                        <a:cs typeface="Arial" pitchFamily="34" charset="0"/>
                      </a:endParaRPr>
                    </a:p>
                  </a:txBody>
                  <a:tcPr marL="0" marR="0" marT="0" marB="0"/>
                </a:tc>
              </a:tr>
              <a:tr h="1064030">
                <a:tc>
                  <a:txBody>
                    <a:bodyPr/>
                    <a:lstStyle/>
                    <a:p>
                      <a:pPr marL="86360" marR="0" algn="l">
                        <a:lnSpc>
                          <a:spcPts val="1570"/>
                        </a:lnSpc>
                        <a:spcBef>
                          <a:spcPts val="0"/>
                        </a:spcBef>
                        <a:spcAft>
                          <a:spcPts val="0"/>
                        </a:spcAft>
                      </a:pPr>
                      <a:r>
                        <a:rPr lang="en-US" sz="1200" b="1" kern="100" dirty="0">
                          <a:solidFill>
                            <a:srgbClr val="000000"/>
                          </a:solidFill>
                          <a:latin typeface="Arial" pitchFamily="34" charset="0"/>
                          <a:ea typeface="SimSun"/>
                          <a:cs typeface="Arial" pitchFamily="34" charset="0"/>
                        </a:rPr>
                        <a:t>Good</a:t>
                      </a:r>
                      <a:r>
                        <a:rPr lang="en-US" sz="1200" b="1" kern="100" spc="45" dirty="0">
                          <a:solidFill>
                            <a:srgbClr val="000000"/>
                          </a:solidFill>
                          <a:latin typeface="Arial" pitchFamily="34" charset="0"/>
                          <a:ea typeface="SimSun"/>
                          <a:cs typeface="Arial" pitchFamily="34" charset="0"/>
                        </a:rPr>
                        <a:t> </a:t>
                      </a:r>
                      <a:r>
                        <a:rPr lang="en-US" sz="1200" b="1" kern="100" spc="-5" dirty="0" err="1">
                          <a:solidFill>
                            <a:srgbClr val="000000"/>
                          </a:solidFill>
                          <a:latin typeface="Arial" pitchFamily="34" charset="0"/>
                          <a:ea typeface="SimSun"/>
                          <a:cs typeface="Arial" pitchFamily="34" charset="0"/>
                        </a:rPr>
                        <a:t>Organisation</a:t>
                      </a:r>
                      <a:endParaRPr lang="en-US" sz="1200" kern="100" dirty="0">
                        <a:latin typeface="Arial" pitchFamily="34" charset="0"/>
                        <a:ea typeface="SimSun"/>
                        <a:cs typeface="Arial" pitchFamily="34" charset="0"/>
                      </a:endParaRPr>
                    </a:p>
                  </a:txBody>
                  <a:tcPr marL="0" marR="0" marT="0" marB="0"/>
                </a:tc>
                <a:tc>
                  <a:txBody>
                    <a:bodyPr/>
                    <a:lstStyle/>
                    <a:p>
                      <a:pPr marL="85090" marR="0" algn="l">
                        <a:lnSpc>
                          <a:spcPts val="156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can</a:t>
                      </a:r>
                      <a:r>
                        <a:rPr lang="en-US" sz="1200" kern="100" spc="45" dirty="0">
                          <a:solidFill>
                            <a:srgbClr val="000000"/>
                          </a:solidFill>
                          <a:latin typeface="Arial" pitchFamily="34" charset="0"/>
                          <a:ea typeface="SimSun"/>
                          <a:cs typeface="Arial" pitchFamily="34" charset="0"/>
                        </a:rPr>
                        <a:t> </a:t>
                      </a:r>
                      <a:r>
                        <a:rPr lang="en-US" sz="1200" kern="100" spc="-5" dirty="0" err="1">
                          <a:solidFill>
                            <a:srgbClr val="000000"/>
                          </a:solidFill>
                          <a:latin typeface="Arial" pitchFamily="34" charset="0"/>
                          <a:ea typeface="SimSun"/>
                          <a:cs typeface="Arial" pitchFamily="34" charset="0"/>
                        </a:rPr>
                        <a:t>organise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our</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thinking</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and</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our</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action</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effectively</a:t>
                      </a:r>
                      <a:endParaRPr lang="en-US" sz="1200" kern="100" dirty="0">
                        <a:latin typeface="Arial" pitchFamily="34" charset="0"/>
                        <a:ea typeface="SimSun"/>
                        <a:cs typeface="Arial" pitchFamily="34" charset="0"/>
                      </a:endParaRPr>
                    </a:p>
                    <a:p>
                      <a:pPr marL="85090" marR="0" algn="l">
                        <a:lnSpc>
                          <a:spcPts val="171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dirty="0" err="1">
                          <a:solidFill>
                            <a:srgbClr val="000000"/>
                          </a:solidFill>
                          <a:latin typeface="Arial" pitchFamily="34" charset="0"/>
                          <a:ea typeface="SimSun"/>
                          <a:cs typeface="Arial" pitchFamily="34" charset="0"/>
                        </a:rPr>
                        <a:t>prioritise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tasks</a:t>
                      </a:r>
                      <a:endParaRPr lang="en-US" sz="1200" kern="100" dirty="0">
                        <a:latin typeface="Arial" pitchFamily="34" charset="0"/>
                        <a:ea typeface="SimSun"/>
                        <a:cs typeface="Arial" pitchFamily="34" charset="0"/>
                      </a:endParaRPr>
                    </a:p>
                    <a:p>
                      <a:pPr marL="85090" marR="0" algn="l">
                        <a:lnSpc>
                          <a:spcPts val="171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are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confident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in</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our</a:t>
                      </a:r>
                      <a:r>
                        <a:rPr lang="en-US" sz="1200" kern="100" spc="40"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point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of</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view</a:t>
                      </a:r>
                      <a:endParaRPr lang="en-US" sz="1200" kern="100" dirty="0">
                        <a:latin typeface="Arial" pitchFamily="34" charset="0"/>
                        <a:ea typeface="SimSun"/>
                        <a:cs typeface="Arial" pitchFamily="34" charset="0"/>
                      </a:endParaRPr>
                    </a:p>
                  </a:txBody>
                  <a:tcPr marL="0" marR="0" marT="0" marB="0"/>
                </a:tc>
              </a:tr>
              <a:tr h="532015">
                <a:tc>
                  <a:txBody>
                    <a:bodyPr/>
                    <a:lstStyle/>
                    <a:p>
                      <a:pPr marL="86360" marR="0" algn="l">
                        <a:lnSpc>
                          <a:spcPts val="1570"/>
                        </a:lnSpc>
                        <a:spcBef>
                          <a:spcPts val="0"/>
                        </a:spcBef>
                        <a:spcAft>
                          <a:spcPts val="0"/>
                        </a:spcAft>
                      </a:pPr>
                      <a:r>
                        <a:rPr lang="en-US" sz="1200" b="1" kern="100" dirty="0">
                          <a:solidFill>
                            <a:srgbClr val="000000"/>
                          </a:solidFill>
                          <a:latin typeface="Arial" pitchFamily="34" charset="0"/>
                          <a:ea typeface="SimSun"/>
                          <a:cs typeface="Arial" pitchFamily="34" charset="0"/>
                        </a:rPr>
                        <a:t>Clear,</a:t>
                      </a:r>
                      <a:r>
                        <a:rPr lang="en-US" sz="1200" b="1" kern="100" spc="45" dirty="0">
                          <a:solidFill>
                            <a:srgbClr val="000000"/>
                          </a:solidFill>
                          <a:latin typeface="Arial" pitchFamily="34" charset="0"/>
                          <a:ea typeface="SimSun"/>
                          <a:cs typeface="Arial" pitchFamily="34" charset="0"/>
                        </a:rPr>
                        <a:t> </a:t>
                      </a:r>
                      <a:r>
                        <a:rPr lang="en-US" sz="1200" b="1" kern="100" spc="-5" dirty="0">
                          <a:solidFill>
                            <a:srgbClr val="000000"/>
                          </a:solidFill>
                          <a:latin typeface="Arial" pitchFamily="34" charset="0"/>
                          <a:ea typeface="SimSun"/>
                          <a:cs typeface="Arial" pitchFamily="34" charset="0"/>
                        </a:rPr>
                        <a:t>Brief</a:t>
                      </a:r>
                      <a:r>
                        <a:rPr lang="en-US" sz="1200" b="1" kern="100" spc="45" dirty="0">
                          <a:solidFill>
                            <a:srgbClr val="000000"/>
                          </a:solidFill>
                          <a:latin typeface="Arial" pitchFamily="34" charset="0"/>
                          <a:ea typeface="SimSun"/>
                          <a:cs typeface="Arial" pitchFamily="34" charset="0"/>
                        </a:rPr>
                        <a:t> </a:t>
                      </a:r>
                      <a:r>
                        <a:rPr lang="en-US" sz="1200" b="1" kern="100" dirty="0">
                          <a:solidFill>
                            <a:srgbClr val="000000"/>
                          </a:solidFill>
                          <a:latin typeface="Arial" pitchFamily="34" charset="0"/>
                          <a:ea typeface="SimSun"/>
                          <a:cs typeface="Arial" pitchFamily="34" charset="0"/>
                        </a:rPr>
                        <a:t>and</a:t>
                      </a:r>
                      <a:r>
                        <a:rPr lang="en-US" sz="1200" b="1" kern="100" spc="45" dirty="0">
                          <a:solidFill>
                            <a:srgbClr val="000000"/>
                          </a:solidFill>
                          <a:latin typeface="Arial" pitchFamily="34" charset="0"/>
                          <a:ea typeface="SimSun"/>
                          <a:cs typeface="Arial" pitchFamily="34" charset="0"/>
                        </a:rPr>
                        <a:t> </a:t>
                      </a:r>
                      <a:r>
                        <a:rPr lang="en-US" sz="1200" b="1" kern="100" dirty="0">
                          <a:solidFill>
                            <a:srgbClr val="000000"/>
                          </a:solidFill>
                          <a:latin typeface="Arial" pitchFamily="34" charset="0"/>
                          <a:ea typeface="SimSun"/>
                          <a:cs typeface="Arial" pitchFamily="34" charset="0"/>
                        </a:rPr>
                        <a:t>Concise</a:t>
                      </a:r>
                      <a:endParaRPr lang="en-US" sz="1200" kern="100" dirty="0">
                        <a:latin typeface="Arial" pitchFamily="34" charset="0"/>
                        <a:ea typeface="SimSun"/>
                        <a:cs typeface="Arial" pitchFamily="34" charset="0"/>
                      </a:endParaRPr>
                    </a:p>
                  </a:txBody>
                  <a:tcPr marL="0" marR="0" marT="0" marB="0"/>
                </a:tc>
                <a:tc>
                  <a:txBody>
                    <a:bodyPr/>
                    <a:lstStyle/>
                    <a:p>
                      <a:pPr marL="85090" marR="0" algn="l">
                        <a:lnSpc>
                          <a:spcPts val="156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are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efficient</a:t>
                      </a:r>
                      <a:endParaRPr lang="en-US" sz="1200" kern="100" dirty="0">
                        <a:latin typeface="Arial" pitchFamily="34" charset="0"/>
                        <a:ea typeface="SimSun"/>
                        <a:cs typeface="Arial" pitchFamily="34" charset="0"/>
                      </a:endParaRPr>
                    </a:p>
                    <a:p>
                      <a:pPr marL="85090" marR="0" algn="l">
                        <a:lnSpc>
                          <a:spcPts val="171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get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maximum</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results</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with</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minimum</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resources</a:t>
                      </a:r>
                      <a:endParaRPr lang="en-US" sz="1200" kern="100" dirty="0">
                        <a:latin typeface="Arial" pitchFamily="34" charset="0"/>
                        <a:ea typeface="SimSun"/>
                        <a:cs typeface="Arial" pitchFamily="34" charset="0"/>
                      </a:endParaRPr>
                    </a:p>
                  </a:txBody>
                  <a:tcPr marL="0" marR="0" marT="0" marB="0"/>
                </a:tc>
              </a:tr>
              <a:tr h="806083">
                <a:tc>
                  <a:txBody>
                    <a:bodyPr/>
                    <a:lstStyle/>
                    <a:p>
                      <a:pPr marL="86360" marR="0" algn="l">
                        <a:lnSpc>
                          <a:spcPts val="1570"/>
                        </a:lnSpc>
                        <a:spcBef>
                          <a:spcPts val="0"/>
                        </a:spcBef>
                        <a:spcAft>
                          <a:spcPts val="0"/>
                        </a:spcAft>
                      </a:pPr>
                      <a:r>
                        <a:rPr lang="en-US" sz="1200" b="1" kern="100" dirty="0">
                          <a:solidFill>
                            <a:srgbClr val="000000"/>
                          </a:solidFill>
                          <a:latin typeface="Arial" pitchFamily="34" charset="0"/>
                          <a:ea typeface="SimSun"/>
                          <a:cs typeface="Arial" pitchFamily="34" charset="0"/>
                        </a:rPr>
                        <a:t>Appropriate</a:t>
                      </a:r>
                      <a:r>
                        <a:rPr lang="en-US" sz="1200" b="1" kern="100" spc="45" dirty="0">
                          <a:solidFill>
                            <a:srgbClr val="000000"/>
                          </a:solidFill>
                          <a:latin typeface="Arial" pitchFamily="34" charset="0"/>
                          <a:ea typeface="SimSun"/>
                          <a:cs typeface="Arial" pitchFamily="34" charset="0"/>
                        </a:rPr>
                        <a:t> </a:t>
                      </a:r>
                      <a:r>
                        <a:rPr lang="en-US" sz="1200" b="1" kern="100" dirty="0">
                          <a:solidFill>
                            <a:srgbClr val="000000"/>
                          </a:solidFill>
                          <a:latin typeface="Arial" pitchFamily="34" charset="0"/>
                          <a:ea typeface="SimSun"/>
                          <a:cs typeface="Arial" pitchFamily="34" charset="0"/>
                        </a:rPr>
                        <a:t>Language</a:t>
                      </a:r>
                      <a:endParaRPr lang="en-US" sz="1200" kern="100" dirty="0">
                        <a:latin typeface="Arial" pitchFamily="34" charset="0"/>
                        <a:ea typeface="SimSun"/>
                        <a:cs typeface="Arial" pitchFamily="34" charset="0"/>
                      </a:endParaRPr>
                    </a:p>
                  </a:txBody>
                  <a:tcPr marL="0" marR="0" marT="0" marB="0"/>
                </a:tc>
                <a:tc>
                  <a:txBody>
                    <a:bodyPr/>
                    <a:lstStyle/>
                    <a:p>
                      <a:pPr marL="85090" marR="0" algn="l">
                        <a:lnSpc>
                          <a:spcPts val="156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are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clear</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and</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direct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in</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all</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our</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dealings</a:t>
                      </a:r>
                      <a:endParaRPr lang="en-US" sz="1200" kern="100" dirty="0">
                        <a:latin typeface="Arial" pitchFamily="34" charset="0"/>
                        <a:ea typeface="SimSun"/>
                        <a:cs typeface="Arial" pitchFamily="34" charset="0"/>
                      </a:endParaRPr>
                    </a:p>
                    <a:p>
                      <a:pPr marL="85090" marR="0" algn="l">
                        <a:lnSpc>
                          <a:spcPts val="1710"/>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do</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not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hide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behind</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terminology</a:t>
                      </a:r>
                      <a:endParaRPr lang="en-US" sz="1200" kern="100" dirty="0">
                        <a:latin typeface="Arial" pitchFamily="34" charset="0"/>
                        <a:ea typeface="SimSun"/>
                        <a:cs typeface="Arial" pitchFamily="34" charset="0"/>
                      </a:endParaRPr>
                    </a:p>
                    <a:p>
                      <a:pPr marL="85090" marR="0" algn="l">
                        <a:lnSpc>
                          <a:spcPts val="171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seek</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to</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be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understood</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and</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transparent</a:t>
                      </a:r>
                      <a:endParaRPr lang="en-US" sz="1200" kern="100" dirty="0">
                        <a:latin typeface="Arial" pitchFamily="34" charset="0"/>
                        <a:ea typeface="SimSun"/>
                        <a:cs typeface="Arial" pitchFamily="34" charset="0"/>
                      </a:endParaRPr>
                    </a:p>
                  </a:txBody>
                  <a:tcPr marL="0" marR="0" marT="0" marB="0"/>
                </a:tc>
              </a:tr>
              <a:tr h="532015">
                <a:tc>
                  <a:txBody>
                    <a:bodyPr/>
                    <a:lstStyle/>
                    <a:p>
                      <a:pPr marL="86360" marR="0" algn="l">
                        <a:lnSpc>
                          <a:spcPts val="1570"/>
                        </a:lnSpc>
                        <a:spcBef>
                          <a:spcPts val="0"/>
                        </a:spcBef>
                        <a:spcAft>
                          <a:spcPts val="0"/>
                        </a:spcAft>
                      </a:pPr>
                      <a:r>
                        <a:rPr lang="en-US" sz="1200" b="1" kern="100">
                          <a:solidFill>
                            <a:srgbClr val="000000"/>
                          </a:solidFill>
                          <a:latin typeface="Arial" pitchFamily="34" charset="0"/>
                          <a:ea typeface="SimSun"/>
                          <a:cs typeface="Arial" pitchFamily="34" charset="0"/>
                        </a:rPr>
                        <a:t>Modern,</a:t>
                      </a:r>
                      <a:r>
                        <a:rPr lang="en-US" sz="1200" b="1" kern="100" spc="40">
                          <a:solidFill>
                            <a:srgbClr val="000000"/>
                          </a:solidFill>
                          <a:latin typeface="Arial" pitchFamily="34" charset="0"/>
                          <a:ea typeface="SimSun"/>
                          <a:cs typeface="Arial" pitchFamily="34" charset="0"/>
                        </a:rPr>
                        <a:t> </a:t>
                      </a:r>
                      <a:r>
                        <a:rPr lang="en-US" sz="1200" b="1" kern="100">
                          <a:solidFill>
                            <a:srgbClr val="000000"/>
                          </a:solidFill>
                          <a:latin typeface="Arial" pitchFamily="34" charset="0"/>
                          <a:ea typeface="SimSun"/>
                          <a:cs typeface="Arial" pitchFamily="34" charset="0"/>
                        </a:rPr>
                        <a:t>Relaxed</a:t>
                      </a:r>
                      <a:r>
                        <a:rPr lang="en-US" sz="1200" b="1" kern="100" spc="40">
                          <a:solidFill>
                            <a:srgbClr val="000000"/>
                          </a:solidFill>
                          <a:latin typeface="Arial" pitchFamily="34" charset="0"/>
                          <a:ea typeface="SimSun"/>
                          <a:cs typeface="Arial" pitchFamily="34" charset="0"/>
                        </a:rPr>
                        <a:t> </a:t>
                      </a:r>
                      <a:r>
                        <a:rPr lang="en-US" sz="1200" b="1" kern="100" spc="-5">
                          <a:solidFill>
                            <a:srgbClr val="000000"/>
                          </a:solidFill>
                          <a:latin typeface="Arial" pitchFamily="34" charset="0"/>
                          <a:ea typeface="SimSun"/>
                          <a:cs typeface="Arial" pitchFamily="34" charset="0"/>
                        </a:rPr>
                        <a:t>Style</a:t>
                      </a:r>
                      <a:endParaRPr lang="en-US" sz="1200" kern="100">
                        <a:latin typeface="Arial" pitchFamily="34" charset="0"/>
                        <a:ea typeface="SimSun"/>
                        <a:cs typeface="Arial" pitchFamily="34" charset="0"/>
                      </a:endParaRPr>
                    </a:p>
                  </a:txBody>
                  <a:tcPr marL="0" marR="0" marT="0" marB="0"/>
                </a:tc>
                <a:tc>
                  <a:txBody>
                    <a:bodyPr/>
                    <a:lstStyle/>
                    <a:p>
                      <a:pPr marL="85090" marR="0" algn="l">
                        <a:lnSpc>
                          <a:spcPts val="156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are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confident</a:t>
                      </a:r>
                      <a:endParaRPr lang="en-US" sz="1200" kern="100" dirty="0">
                        <a:latin typeface="Arial" pitchFamily="34" charset="0"/>
                        <a:ea typeface="SimSun"/>
                        <a:cs typeface="Arial" pitchFamily="34" charset="0"/>
                      </a:endParaRPr>
                    </a:p>
                    <a:p>
                      <a:pPr marL="85090" marR="0" algn="l">
                        <a:lnSpc>
                          <a:spcPts val="1710"/>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are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approachable</a:t>
                      </a:r>
                      <a:endParaRPr lang="en-US" sz="1200" kern="100" dirty="0">
                        <a:latin typeface="Arial" pitchFamily="34" charset="0"/>
                        <a:ea typeface="SimSun"/>
                        <a:cs typeface="Arial" pitchFamily="34" charset="0"/>
                      </a:endParaRPr>
                    </a:p>
                  </a:txBody>
                  <a:tcPr marL="0" marR="0" marT="0" marB="0"/>
                </a:tc>
              </a:tr>
              <a:tr h="532015">
                <a:tc>
                  <a:txBody>
                    <a:bodyPr/>
                    <a:lstStyle/>
                    <a:p>
                      <a:pPr marL="86360" marR="0" algn="l">
                        <a:lnSpc>
                          <a:spcPts val="1570"/>
                        </a:lnSpc>
                        <a:spcBef>
                          <a:spcPts val="0"/>
                        </a:spcBef>
                        <a:spcAft>
                          <a:spcPts val="0"/>
                        </a:spcAft>
                      </a:pPr>
                      <a:r>
                        <a:rPr lang="en-US" sz="1200" b="1" kern="100" dirty="0">
                          <a:solidFill>
                            <a:srgbClr val="000000"/>
                          </a:solidFill>
                          <a:latin typeface="Arial" pitchFamily="34" charset="0"/>
                          <a:ea typeface="SimSun"/>
                          <a:cs typeface="Arial" pitchFamily="34" charset="0"/>
                        </a:rPr>
                        <a:t>Correct</a:t>
                      </a:r>
                      <a:r>
                        <a:rPr lang="en-US" sz="1200" b="1" kern="100" spc="40" dirty="0">
                          <a:solidFill>
                            <a:srgbClr val="000000"/>
                          </a:solidFill>
                          <a:latin typeface="Arial" pitchFamily="34" charset="0"/>
                          <a:ea typeface="SimSun"/>
                          <a:cs typeface="Arial" pitchFamily="34" charset="0"/>
                        </a:rPr>
                        <a:t> </a:t>
                      </a:r>
                      <a:r>
                        <a:rPr lang="en-US" sz="1200" b="1" kern="100" spc="-5" dirty="0">
                          <a:solidFill>
                            <a:srgbClr val="000000"/>
                          </a:solidFill>
                          <a:latin typeface="Arial" pitchFamily="34" charset="0"/>
                          <a:ea typeface="SimSun"/>
                          <a:cs typeface="Arial" pitchFamily="34" charset="0"/>
                        </a:rPr>
                        <a:t>Spelling,</a:t>
                      </a:r>
                      <a:endParaRPr lang="en-US" sz="1200" kern="100" dirty="0">
                        <a:latin typeface="Arial" pitchFamily="34" charset="0"/>
                        <a:ea typeface="SimSun"/>
                        <a:cs typeface="Arial" pitchFamily="34" charset="0"/>
                      </a:endParaRPr>
                    </a:p>
                    <a:p>
                      <a:pPr marL="86360" marR="0" algn="l">
                        <a:lnSpc>
                          <a:spcPts val="1145"/>
                        </a:lnSpc>
                        <a:spcBef>
                          <a:spcPts val="0"/>
                        </a:spcBef>
                        <a:spcAft>
                          <a:spcPts val="0"/>
                        </a:spcAft>
                      </a:pPr>
                      <a:r>
                        <a:rPr lang="en-US" sz="1200" b="1" kern="100" dirty="0">
                          <a:solidFill>
                            <a:srgbClr val="000000"/>
                          </a:solidFill>
                          <a:latin typeface="Arial" pitchFamily="34" charset="0"/>
                          <a:ea typeface="SimSun"/>
                          <a:cs typeface="Arial" pitchFamily="34" charset="0"/>
                        </a:rPr>
                        <a:t>Grammar</a:t>
                      </a:r>
                      <a:r>
                        <a:rPr lang="en-US" sz="1200" b="1" kern="100" spc="40" dirty="0">
                          <a:solidFill>
                            <a:srgbClr val="000000"/>
                          </a:solidFill>
                          <a:latin typeface="Arial" pitchFamily="34" charset="0"/>
                          <a:ea typeface="SimSun"/>
                          <a:cs typeface="Arial" pitchFamily="34" charset="0"/>
                        </a:rPr>
                        <a:t> </a:t>
                      </a:r>
                      <a:r>
                        <a:rPr lang="en-US" sz="1200" b="1" kern="100" spc="-5" dirty="0">
                          <a:solidFill>
                            <a:srgbClr val="000000"/>
                          </a:solidFill>
                          <a:latin typeface="Arial" pitchFamily="34" charset="0"/>
                          <a:ea typeface="SimSun"/>
                          <a:cs typeface="Arial" pitchFamily="34" charset="0"/>
                        </a:rPr>
                        <a:t>and</a:t>
                      </a:r>
                      <a:r>
                        <a:rPr lang="en-US" sz="1200" b="1" kern="100" spc="40" dirty="0">
                          <a:solidFill>
                            <a:srgbClr val="000000"/>
                          </a:solidFill>
                          <a:latin typeface="Arial" pitchFamily="34" charset="0"/>
                          <a:ea typeface="SimSun"/>
                          <a:cs typeface="Arial" pitchFamily="34" charset="0"/>
                        </a:rPr>
                        <a:t> </a:t>
                      </a:r>
                      <a:r>
                        <a:rPr lang="en-US" sz="1200" b="1" kern="100" dirty="0">
                          <a:solidFill>
                            <a:srgbClr val="000000"/>
                          </a:solidFill>
                          <a:latin typeface="Arial" pitchFamily="34" charset="0"/>
                          <a:ea typeface="SimSun"/>
                          <a:cs typeface="Arial" pitchFamily="34" charset="0"/>
                        </a:rPr>
                        <a:t>Punctuation</a:t>
                      </a:r>
                      <a:endParaRPr lang="en-US" sz="1200" kern="100" dirty="0">
                        <a:latin typeface="Arial" pitchFamily="34" charset="0"/>
                        <a:ea typeface="SimSun"/>
                        <a:cs typeface="Arial" pitchFamily="34" charset="0"/>
                      </a:endParaRPr>
                    </a:p>
                  </a:txBody>
                  <a:tcPr marL="0" marR="0" marT="0" marB="0"/>
                </a:tc>
                <a:tc>
                  <a:txBody>
                    <a:bodyPr/>
                    <a:lstStyle/>
                    <a:p>
                      <a:pPr marL="85090" marR="0" algn="l">
                        <a:lnSpc>
                          <a:spcPts val="156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are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thorough</a:t>
                      </a:r>
                      <a:endParaRPr lang="en-US" sz="1200" kern="100" dirty="0">
                        <a:latin typeface="Arial" pitchFamily="34" charset="0"/>
                        <a:ea typeface="SimSun"/>
                        <a:cs typeface="Arial" pitchFamily="34" charset="0"/>
                      </a:endParaRPr>
                    </a:p>
                    <a:p>
                      <a:pPr marL="85090" marR="0" algn="l">
                        <a:lnSpc>
                          <a:spcPts val="1715"/>
                        </a:lnSpc>
                        <a:spcBef>
                          <a:spcPts val="0"/>
                        </a:spcBef>
                        <a:spcAft>
                          <a:spcPts val="0"/>
                        </a:spcAft>
                      </a:pPr>
                      <a:r>
                        <a:rPr lang="en-US" sz="1200" kern="100" dirty="0">
                          <a:solidFill>
                            <a:srgbClr val="000000"/>
                          </a:solidFill>
                          <a:latin typeface="Arial" pitchFamily="34" charset="0"/>
                          <a:ea typeface="SimSun"/>
                          <a:cs typeface="Arial" pitchFamily="34" charset="0"/>
                        </a:rPr>
                        <a:t>We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pay</a:t>
                      </a:r>
                      <a:r>
                        <a:rPr lang="en-US" sz="1200" kern="100" spc="40"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attention</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to</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detail</a:t>
                      </a:r>
                      <a:endParaRPr lang="en-US" sz="1200" kern="100" dirty="0">
                        <a:latin typeface="Arial" pitchFamily="34" charset="0"/>
                        <a:ea typeface="SimSun"/>
                        <a:cs typeface="Arial" pitchFamily="34" charset="0"/>
                      </a:endParaRPr>
                    </a:p>
                  </a:txBody>
                  <a:tcPr marL="0" marR="0" marT="0" marB="0"/>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31</a:t>
            </a:fld>
            <a:endParaRPr lang="en-US" dirty="0"/>
          </a:p>
        </p:txBody>
      </p:sp>
      <p:sp>
        <p:nvSpPr>
          <p:cNvPr id="3" name="Subtitle 2"/>
          <p:cNvSpPr>
            <a:spLocks noGrp="1"/>
          </p:cNvSpPr>
          <p:nvPr>
            <p:ph type="subTitle" idx="1"/>
          </p:nvPr>
        </p:nvSpPr>
        <p:spPr/>
        <p:txBody>
          <a:bodyPr/>
          <a:lstStyle/>
          <a:p>
            <a:r>
              <a:rPr lang="en-US" dirty="0" smtClean="0"/>
              <a:t>Process of Writing:</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a:p>
        </p:txBody>
      </p:sp>
      <p:graphicFrame>
        <p:nvGraphicFramePr>
          <p:cNvPr id="6" name="Table 5"/>
          <p:cNvGraphicFramePr>
            <a:graphicFrameLocks noGrp="1"/>
          </p:cNvGraphicFramePr>
          <p:nvPr/>
        </p:nvGraphicFramePr>
        <p:xfrm>
          <a:off x="457200" y="1066801"/>
          <a:ext cx="8229600" cy="5092434"/>
        </p:xfrm>
        <a:graphic>
          <a:graphicData uri="http://schemas.openxmlformats.org/drawingml/2006/table">
            <a:tbl>
              <a:tblPr firstRow="1" bandRow="1">
                <a:tableStyleId>{5C22544A-7EE6-4342-B048-85BDC9FD1C3A}</a:tableStyleId>
              </a:tblPr>
              <a:tblGrid>
                <a:gridCol w="4114800"/>
                <a:gridCol w="4114800"/>
              </a:tblGrid>
              <a:tr h="706433">
                <a:tc>
                  <a:txBody>
                    <a:bodyPr/>
                    <a:lstStyle/>
                    <a:p>
                      <a:r>
                        <a:rPr kumimoji="0" lang="en-US" sz="2400" b="1" kern="1200" dirty="0" smtClean="0">
                          <a:solidFill>
                            <a:schemeClr val="lt1"/>
                          </a:solidFill>
                          <a:latin typeface="+mn-lt"/>
                          <a:ea typeface="+mn-ea"/>
                          <a:cs typeface="+mn-cs"/>
                        </a:rPr>
                        <a:t>A typical</a:t>
                      </a:r>
                      <a:r>
                        <a:rPr kumimoji="0" lang="en-US" sz="2400" b="1" kern="1200" baseline="0" dirty="0" smtClean="0">
                          <a:solidFill>
                            <a:schemeClr val="lt1"/>
                          </a:solidFill>
                          <a:latin typeface="+mn-lt"/>
                          <a:ea typeface="+mn-ea"/>
                          <a:cs typeface="+mn-cs"/>
                        </a:rPr>
                        <a:t> writing session</a:t>
                      </a:r>
                      <a:r>
                        <a:rPr kumimoji="0" lang="en-US" sz="2400" b="1" kern="1200" dirty="0" smtClean="0">
                          <a:solidFill>
                            <a:schemeClr val="lt1"/>
                          </a:solidFill>
                          <a:latin typeface="+mn-lt"/>
                          <a:ea typeface="+mn-ea"/>
                          <a:cs typeface="+mn-cs"/>
                        </a:rPr>
                        <a:t>:</a:t>
                      </a:r>
                    </a:p>
                    <a:p>
                      <a:endParaRPr lang="en-US" dirty="0"/>
                    </a:p>
                  </a:txBody>
                  <a:tcPr/>
                </a:tc>
                <a:tc>
                  <a:txBody>
                    <a:bodyPr/>
                    <a:lstStyle/>
                    <a:p>
                      <a:endParaRPr lang="en-US"/>
                    </a:p>
                  </a:txBody>
                  <a:tcPr/>
                </a:tc>
              </a:tr>
              <a:tr h="484546">
                <a:tc>
                  <a:txBody>
                    <a:bodyPr/>
                    <a:lstStyle/>
                    <a:p>
                      <a:pPr marL="0" marR="0">
                        <a:lnSpc>
                          <a:spcPts val="1800"/>
                        </a:lnSpc>
                        <a:spcBef>
                          <a:spcPts val="0"/>
                        </a:spcBef>
                        <a:spcAft>
                          <a:spcPts val="0"/>
                        </a:spcAft>
                        <a:tabLst>
                          <a:tab pos="1033145" algn="l"/>
                        </a:tabLst>
                      </a:pPr>
                      <a:r>
                        <a:rPr lang="en-US" sz="1200" kern="100" dirty="0">
                          <a:solidFill>
                            <a:srgbClr val="000000"/>
                          </a:solidFill>
                          <a:latin typeface="Arial" pitchFamily="34" charset="0"/>
                          <a:ea typeface="SimSun"/>
                          <a:cs typeface="Arial" pitchFamily="34" charset="0"/>
                        </a:rPr>
                        <a:t>Sit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down</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computer</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and</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open</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new</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document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or</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template</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Make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few</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changes</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Stare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screen</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Continue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writing</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Type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few</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phrases</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Keep</a:t>
                      </a:r>
                      <a:r>
                        <a:rPr lang="en-US" sz="1200" kern="100" spc="40"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stopping</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every</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few</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lines</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to:</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Delete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few</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phrases</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Change</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words</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Do</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nothing</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Correct</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spelling</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Wait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for</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first</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line</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to</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come</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Insert</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sentences</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spc="-5" dirty="0" smtClean="0">
                          <a:solidFill>
                            <a:srgbClr val="000000"/>
                          </a:solidFill>
                          <a:latin typeface="Arial" pitchFamily="34" charset="0"/>
                          <a:ea typeface="SimSun"/>
                          <a:cs typeface="Arial" pitchFamily="34" charset="0"/>
                        </a:rPr>
                        <a:t>Look</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out</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of</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window</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Delete</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sentences</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Type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few</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sentences</a:t>
                      </a:r>
                      <a:endParaRPr lang="en-US" sz="1200" kern="100" dirty="0">
                        <a:latin typeface="Arial" pitchFamily="34" charset="0"/>
                        <a:ea typeface="SimSun"/>
                        <a:cs typeface="Arial" pitchFamily="34" charset="0"/>
                      </a:endParaRPr>
                    </a:p>
                  </a:txBody>
                  <a:tcPr marL="68580" marR="68580" marT="0" marB="0"/>
                </a:tc>
                <a:tc>
                  <a:txBody>
                    <a:bodyPr/>
                    <a:lstStyle/>
                    <a:p>
                      <a:pPr marL="0" marR="0">
                        <a:lnSpc>
                          <a:spcPts val="1780"/>
                        </a:lnSpc>
                        <a:spcBef>
                          <a:spcPts val="0"/>
                        </a:spcBef>
                        <a:spcAft>
                          <a:spcPts val="0"/>
                        </a:spcAft>
                        <a:tabLst>
                          <a:tab pos="1033145" algn="l"/>
                        </a:tabLst>
                      </a:pPr>
                      <a:r>
                        <a:rPr lang="en-US" sz="1200" kern="100" dirty="0" smtClean="0">
                          <a:solidFill>
                            <a:srgbClr val="000000"/>
                          </a:solidFill>
                          <a:latin typeface="Arial" pitchFamily="34" charset="0"/>
                          <a:ea typeface="SimSun"/>
                          <a:cs typeface="Arial" pitchFamily="34" charset="0"/>
                        </a:rPr>
                        <a:t>Take</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a</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break</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for</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coffee</a:t>
                      </a:r>
                      <a:endParaRPr lang="en-US" sz="1200" kern="100" dirty="0">
                        <a:latin typeface="Arial" pitchFamily="34" charset="0"/>
                        <a:ea typeface="SimSun"/>
                        <a:cs typeface="Arial" pitchFamily="34" charset="0"/>
                      </a:endParaRPr>
                    </a:p>
                  </a:txBody>
                  <a:tcPr marL="68580" marR="68580" marT="0" marB="0"/>
                </a:tc>
              </a:tr>
              <a:tr h="484546">
                <a:tc>
                  <a:txBody>
                    <a:bodyPr/>
                    <a:lstStyle/>
                    <a:p>
                      <a:pPr marL="0" marR="0">
                        <a:lnSpc>
                          <a:spcPts val="1780"/>
                        </a:lnSpc>
                        <a:spcBef>
                          <a:spcPts val="0"/>
                        </a:spcBef>
                        <a:spcAft>
                          <a:spcPts val="0"/>
                        </a:spcAft>
                        <a:tabLst>
                          <a:tab pos="1033145" algn="l"/>
                        </a:tabLst>
                      </a:pPr>
                      <a:r>
                        <a:rPr lang="en-US" sz="1200" kern="100" spc="-5" dirty="0" smtClean="0">
                          <a:solidFill>
                            <a:srgbClr val="000000"/>
                          </a:solidFill>
                          <a:latin typeface="Arial" pitchFamily="34" charset="0"/>
                          <a:ea typeface="SimSun"/>
                          <a:cs typeface="Arial" pitchFamily="34" charset="0"/>
                        </a:rPr>
                        <a:t>Read</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through</a:t>
                      </a:r>
                      <a:r>
                        <a:rPr lang="en-US" sz="1200" kern="100" spc="40"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what’s</a:t>
                      </a:r>
                      <a:r>
                        <a:rPr lang="en-US" sz="1200" kern="100" spc="45" dirty="0">
                          <a:solidFill>
                            <a:srgbClr val="000000"/>
                          </a:solidFill>
                          <a:latin typeface="Arial" pitchFamily="34" charset="0"/>
                          <a:ea typeface="SimSun"/>
                          <a:cs typeface="Arial" pitchFamily="34" charset="0"/>
                        </a:rPr>
                        <a:t> </a:t>
                      </a:r>
                      <a:r>
                        <a:rPr lang="en-US" sz="1200" kern="100" spc="-5" dirty="0">
                          <a:solidFill>
                            <a:srgbClr val="000000"/>
                          </a:solidFill>
                          <a:latin typeface="Arial" pitchFamily="34" charset="0"/>
                          <a:ea typeface="SimSun"/>
                          <a:cs typeface="Arial" pitchFamily="34" charset="0"/>
                        </a:rPr>
                        <a:t>been</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written</a:t>
                      </a:r>
                      <a:r>
                        <a:rPr lang="en-US" sz="1200" kern="100" spc="3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so</a:t>
                      </a:r>
                      <a:r>
                        <a:rPr lang="en-US" sz="1200" kern="100" spc="45" dirty="0">
                          <a:solidFill>
                            <a:srgbClr val="000000"/>
                          </a:solidFill>
                          <a:latin typeface="Arial" pitchFamily="34" charset="0"/>
                          <a:ea typeface="SimSun"/>
                          <a:cs typeface="Arial" pitchFamily="34" charset="0"/>
                        </a:rPr>
                        <a:t> </a:t>
                      </a:r>
                      <a:r>
                        <a:rPr lang="en-US" sz="1200" kern="100" dirty="0">
                          <a:solidFill>
                            <a:srgbClr val="000000"/>
                          </a:solidFill>
                          <a:latin typeface="Arial" pitchFamily="34" charset="0"/>
                          <a:ea typeface="SimSun"/>
                          <a:cs typeface="Arial" pitchFamily="34" charset="0"/>
                        </a:rPr>
                        <a:t>far</a:t>
                      </a:r>
                      <a:endParaRPr lang="en-US" sz="1200" kern="100" dirty="0">
                        <a:latin typeface="Arial" pitchFamily="34" charset="0"/>
                        <a:ea typeface="SimSun"/>
                        <a:cs typeface="Arial" pitchFamily="34" charset="0"/>
                      </a:endParaRPr>
                    </a:p>
                  </a:txBody>
                  <a:tcPr marL="68580" marR="68580" marT="0" marB="0"/>
                </a:tc>
                <a:tc>
                  <a:txBody>
                    <a:bodyPr/>
                    <a:lstStyle/>
                    <a:p>
                      <a:endParaRPr lang="en-US" sz="1200" dirty="0">
                        <a:latin typeface="Arial" pitchFamily="34" charset="0"/>
                        <a:cs typeface="Arial" pitchFamily="34" charset="0"/>
                      </a:endParaRPr>
                    </a:p>
                  </a:txBody>
                  <a:tcPr marL="68580" marR="68580" marT="0" marB="0"/>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32</a:t>
            </a:fld>
            <a:endParaRPr lang="en-US" dirty="0"/>
          </a:p>
        </p:txBody>
      </p:sp>
      <p:sp>
        <p:nvSpPr>
          <p:cNvPr id="3" name="Subtitle 2"/>
          <p:cNvSpPr>
            <a:spLocks noGrp="1"/>
          </p:cNvSpPr>
          <p:nvPr>
            <p:ph type="subTitle" idx="1"/>
          </p:nvPr>
        </p:nvSpPr>
        <p:spPr>
          <a:xfrm>
            <a:off x="457200" y="533400"/>
            <a:ext cx="8303683" cy="1198036"/>
          </a:xfrm>
        </p:spPr>
        <p:txBody>
          <a:bodyPr>
            <a:noAutofit/>
          </a:bodyPr>
          <a:lstStyle/>
          <a:p>
            <a:r>
              <a:rPr lang="en-US" dirty="0" smtClean="0"/>
              <a:t>In professional writing, treat writing as four distinct tasks in the following order: </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2057400"/>
            <a:ext cx="8305800" cy="3351212"/>
          </a:xfrm>
        </p:spPr>
        <p:txBody>
          <a:bodyPr>
            <a:normAutofit/>
          </a:bodyPr>
          <a:lstStyle/>
          <a:p>
            <a:pPr lvl="8"/>
            <a:r>
              <a:rPr lang="en-US" sz="2800" b="1" dirty="0" smtClean="0">
                <a:solidFill>
                  <a:schemeClr val="accent2">
                    <a:lumMod val="60000"/>
                    <a:lumOff val="40000"/>
                  </a:schemeClr>
                </a:solidFill>
                <a:latin typeface="Arial" pitchFamily="34" charset="0"/>
                <a:cs typeface="Arial" pitchFamily="34" charset="0"/>
              </a:rPr>
              <a:t>Analysis</a:t>
            </a:r>
          </a:p>
          <a:p>
            <a:pPr lvl="8"/>
            <a:r>
              <a:rPr lang="en-US" sz="2800" b="1" dirty="0" smtClean="0">
                <a:solidFill>
                  <a:schemeClr val="accent2">
                    <a:lumMod val="60000"/>
                    <a:lumOff val="40000"/>
                  </a:schemeClr>
                </a:solidFill>
                <a:latin typeface="Arial" pitchFamily="34" charset="0"/>
                <a:cs typeface="Arial" pitchFamily="34" charset="0"/>
              </a:rPr>
              <a:t>Planning</a:t>
            </a:r>
          </a:p>
          <a:p>
            <a:pPr lvl="8"/>
            <a:r>
              <a:rPr lang="en-US" sz="2800" b="1" dirty="0" smtClean="0">
                <a:solidFill>
                  <a:schemeClr val="accent2">
                    <a:lumMod val="60000"/>
                    <a:lumOff val="40000"/>
                  </a:schemeClr>
                </a:solidFill>
                <a:latin typeface="Arial" pitchFamily="34" charset="0"/>
                <a:cs typeface="Arial" pitchFamily="34" charset="0"/>
              </a:rPr>
              <a:t>Drafting</a:t>
            </a:r>
          </a:p>
          <a:p>
            <a:pPr lvl="8"/>
            <a:r>
              <a:rPr lang="en-US" sz="2800" b="1" dirty="0" smtClean="0">
                <a:solidFill>
                  <a:schemeClr val="accent2">
                    <a:lumMod val="60000"/>
                    <a:lumOff val="40000"/>
                  </a:schemeClr>
                </a:solidFill>
                <a:latin typeface="Arial" pitchFamily="34" charset="0"/>
                <a:cs typeface="Arial" pitchFamily="34" charset="0"/>
              </a:rPr>
              <a:t>Editing</a:t>
            </a:r>
          </a:p>
          <a:p>
            <a:pPr lvl="8"/>
            <a:endParaRPr lang="en-US" sz="2800" dirty="0">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33</a:t>
            </a:fld>
            <a:endParaRPr lang="en-US" dirty="0"/>
          </a:p>
        </p:txBody>
      </p:sp>
      <p:sp>
        <p:nvSpPr>
          <p:cNvPr id="3" name="Subtitle 2"/>
          <p:cNvSpPr>
            <a:spLocks noGrp="1"/>
          </p:cNvSpPr>
          <p:nvPr>
            <p:ph type="subTitle" idx="1"/>
          </p:nvPr>
        </p:nvSpPr>
        <p:spPr/>
        <p:txBody>
          <a:bodyPr/>
          <a:lstStyle/>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pPr algn="ctr">
              <a:buNone/>
            </a:pPr>
            <a:endParaRPr lang="en-US" sz="3600" dirty="0" smtClean="0"/>
          </a:p>
          <a:p>
            <a:pPr algn="ctr">
              <a:buNone/>
            </a:pPr>
            <a:endParaRPr lang="en-US" sz="3600" dirty="0" smtClean="0"/>
          </a:p>
          <a:p>
            <a:pPr algn="ctr">
              <a:buNone/>
            </a:pPr>
            <a:r>
              <a:rPr lang="en-US" sz="3600" dirty="0" smtClean="0">
                <a:solidFill>
                  <a:srgbClr val="C00000"/>
                </a:solidFill>
              </a:rPr>
              <a:t>I love God and potatoes. </a:t>
            </a:r>
          </a:p>
          <a:p>
            <a:pPr lvl="0" algn="ctr">
              <a:buNone/>
            </a:pPr>
            <a:endParaRPr lang="en-US" sz="2800" u="sng" dirty="0" smtClean="0">
              <a:hlinkClick r:id="rId2"/>
            </a:endParaRPr>
          </a:p>
          <a:p>
            <a:pPr lvl="0" algn="ctr">
              <a:buNone/>
            </a:pPr>
            <a:r>
              <a:rPr lang="en-US" sz="2800" u="sng" dirty="0" err="1" smtClean="0">
                <a:hlinkClick r:id="rId2"/>
              </a:rPr>
              <a:t>Ranu</a:t>
            </a:r>
            <a:r>
              <a:rPr lang="en-US" sz="2800" u="sng" dirty="0" smtClean="0">
                <a:hlinkClick r:id="rId2"/>
              </a:rPr>
              <a:t> Mishra</a:t>
            </a:r>
            <a:r>
              <a:rPr lang="en-US" sz="2800" u="sng" dirty="0" smtClean="0"/>
              <a:t> </a:t>
            </a:r>
            <a:r>
              <a:rPr lang="en-US" sz="2800" dirty="0" smtClean="0"/>
              <a:t>likes </a:t>
            </a:r>
            <a:r>
              <a:rPr lang="en-US" sz="2800" dirty="0" smtClean="0">
                <a:hlinkClick r:id="rId3"/>
              </a:rPr>
              <a:t>Lord Shiva</a:t>
            </a:r>
            <a:r>
              <a:rPr lang="en-US" sz="2800" dirty="0" smtClean="0"/>
              <a:t> and </a:t>
            </a:r>
            <a:r>
              <a:rPr lang="en-US" sz="2800" dirty="0" smtClean="0">
                <a:hlinkClick r:id="rId4"/>
              </a:rPr>
              <a:t>dogs</a:t>
            </a:r>
            <a:r>
              <a:rPr lang="en-US" sz="2800" dirty="0" smtClean="0"/>
              <a:t>.</a:t>
            </a:r>
          </a:p>
          <a:p>
            <a:pPr algn="ctr">
              <a:buNone/>
            </a:pPr>
            <a:endParaRPr lang="en-US" sz="36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34</a:t>
            </a:fld>
            <a:endParaRPr lang="en-US" dirty="0"/>
          </a:p>
        </p:txBody>
      </p:sp>
      <p:sp>
        <p:nvSpPr>
          <p:cNvPr id="3" name="Subtitle 2"/>
          <p:cNvSpPr>
            <a:spLocks noGrp="1"/>
          </p:cNvSpPr>
          <p:nvPr>
            <p:ph type="subTitle" idx="1"/>
          </p:nvPr>
        </p:nvSpPr>
        <p:spPr>
          <a:xfrm>
            <a:off x="381000" y="457200"/>
            <a:ext cx="8303683" cy="664635"/>
          </a:xfrm>
        </p:spPr>
        <p:txBody>
          <a:bodyPr/>
          <a:lstStyle/>
          <a:p>
            <a:r>
              <a:rPr lang="en-US" dirty="0" smtClean="0"/>
              <a:t>Let’s assess our scope of writing!</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371599"/>
            <a:ext cx="8305800" cy="4037013"/>
          </a:xfrm>
        </p:spPr>
        <p:txBody>
          <a:bodyPr/>
          <a:lstStyle/>
          <a:p>
            <a:r>
              <a:rPr lang="en-US" dirty="0" smtClean="0"/>
              <a:t>A</a:t>
            </a:r>
          </a:p>
          <a:p>
            <a:r>
              <a:rPr lang="en-US" dirty="0" smtClean="0"/>
              <a:t>B</a:t>
            </a:r>
          </a:p>
          <a:p>
            <a:r>
              <a:rPr lang="en-US" dirty="0" smtClean="0"/>
              <a:t>C</a:t>
            </a:r>
          </a:p>
          <a:p>
            <a:r>
              <a:rPr lang="en-US" dirty="0" smtClean="0"/>
              <a:t>D</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35</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US" sz="3600" dirty="0" smtClean="0"/>
              <a:t>  </a:t>
            </a:r>
          </a:p>
          <a:p>
            <a:pPr>
              <a:buNone/>
            </a:pPr>
            <a:endParaRPr lang="en-US" sz="3600" dirty="0" smtClean="0"/>
          </a:p>
          <a:p>
            <a:pPr algn="ctr">
              <a:buNone/>
            </a:pPr>
            <a:r>
              <a:rPr lang="en-US" sz="3200" dirty="0" smtClean="0"/>
              <a:t>Before you even put pen on paper,</a:t>
            </a:r>
          </a:p>
          <a:p>
            <a:pPr algn="ctr">
              <a:buNone/>
            </a:pPr>
            <a:r>
              <a:rPr lang="en-US" sz="3200" dirty="0" smtClean="0"/>
              <a:t> it is best to use the ‘WH’ rules, in this order-</a:t>
            </a:r>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36</a:t>
            </a:fld>
            <a:endParaRPr lang="en-US" dirty="0"/>
          </a:p>
        </p:txBody>
      </p:sp>
      <p:sp>
        <p:nvSpPr>
          <p:cNvPr id="3" name="Subtitle 2"/>
          <p:cNvSpPr>
            <a:spLocks noGrp="1"/>
          </p:cNvSpPr>
          <p:nvPr>
            <p:ph type="subTitle" idx="1"/>
          </p:nvPr>
        </p:nvSpPr>
        <p:spPr>
          <a:xfrm>
            <a:off x="840317" y="533400"/>
            <a:ext cx="6017683" cy="444502"/>
          </a:xfrm>
        </p:spPr>
        <p:txBody>
          <a:bodyPr>
            <a:noAutofit/>
          </a:bodyPr>
          <a:lstStyle/>
          <a:p>
            <a:r>
              <a:rPr lang="en-US" sz="2400" b="0" dirty="0" smtClean="0"/>
              <a:t>Who are you representing?</a:t>
            </a:r>
          </a:p>
          <a:p>
            <a:r>
              <a:rPr lang="en-US" sz="2400" b="0" dirty="0" smtClean="0"/>
              <a:t>Speaking in one voice… </a:t>
            </a:r>
            <a:endParaRPr lang="en-US" sz="2400"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1447800" y="1828799"/>
            <a:ext cx="7239000" cy="3579813"/>
          </a:xfrm>
        </p:spPr>
        <p:txBody>
          <a:bodyPr/>
          <a:lstStyle/>
          <a:p>
            <a:endParaRPr lang="en-US" dirty="0" smtClean="0"/>
          </a:p>
          <a:p>
            <a:r>
              <a:rPr lang="en-US" dirty="0" smtClean="0">
                <a:solidFill>
                  <a:srgbClr val="C00000"/>
                </a:solidFill>
              </a:rPr>
              <a:t>PC language</a:t>
            </a:r>
          </a:p>
          <a:p>
            <a:r>
              <a:rPr lang="en-US" dirty="0" smtClean="0">
                <a:solidFill>
                  <a:srgbClr val="C00000"/>
                </a:solidFill>
              </a:rPr>
              <a:t>Facts and Figures</a:t>
            </a:r>
          </a:p>
          <a:p>
            <a:r>
              <a:rPr lang="en-US" dirty="0" smtClean="0">
                <a:solidFill>
                  <a:srgbClr val="C00000"/>
                </a:solidFill>
              </a:rPr>
              <a:t>Spellings</a:t>
            </a:r>
          </a:p>
          <a:p>
            <a:r>
              <a:rPr lang="en-US" dirty="0" smtClean="0">
                <a:solidFill>
                  <a:srgbClr val="C00000"/>
                </a:solidFill>
              </a:rPr>
              <a:t>Writing Style</a:t>
            </a:r>
            <a:br>
              <a:rPr lang="en-US" dirty="0" smtClean="0">
                <a:solidFill>
                  <a:srgbClr val="C00000"/>
                </a:solidFill>
              </a:rPr>
            </a:br>
            <a:endParaRPr lang="en-US" dirty="0" smtClean="0">
              <a:solidFill>
                <a:srgbClr val="C00000"/>
              </a:solidFill>
            </a:endParaRPr>
          </a:p>
          <a:p>
            <a:endParaRPr lang="en-US" dirty="0" smtClean="0">
              <a:solidFill>
                <a:srgbClr val="C00000"/>
              </a:solidFill>
            </a:endParaRPr>
          </a:p>
          <a:p>
            <a:pPr>
              <a:buNone/>
            </a:pPr>
            <a:endParaRPr 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37</a:t>
            </a:fld>
            <a:endParaRPr lang="en-US" dirty="0"/>
          </a:p>
        </p:txBody>
      </p:sp>
      <p:sp>
        <p:nvSpPr>
          <p:cNvPr id="3" name="Subtitle 2"/>
          <p:cNvSpPr>
            <a:spLocks noGrp="1"/>
          </p:cNvSpPr>
          <p:nvPr>
            <p:ph type="subTitle" idx="1"/>
          </p:nvPr>
        </p:nvSpPr>
        <p:spPr>
          <a:xfrm>
            <a:off x="381000" y="762000"/>
            <a:ext cx="8303683" cy="444502"/>
          </a:xfrm>
        </p:spPr>
        <p:txBody>
          <a:bodyPr/>
          <a:lstStyle/>
          <a:p>
            <a:r>
              <a:rPr lang="en-US" dirty="0" smtClean="0"/>
              <a:t>WHY am I documenting this? </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523999"/>
            <a:ext cx="8305800" cy="3884613"/>
          </a:xfrm>
        </p:spPr>
        <p:txBody>
          <a:bodyPr/>
          <a:lstStyle/>
          <a:p>
            <a:pPr>
              <a:buNone/>
            </a:pPr>
            <a:r>
              <a:rPr lang="en-US" dirty="0" smtClean="0">
                <a:solidFill>
                  <a:schemeClr val="tx1"/>
                </a:solidFill>
              </a:rPr>
              <a:t>Have a measurable response to this. Normally it is for three reasons:</a:t>
            </a:r>
          </a:p>
          <a:p>
            <a:pPr>
              <a:buNone/>
            </a:pPr>
            <a:r>
              <a:rPr lang="en-US" dirty="0" smtClean="0">
                <a:solidFill>
                  <a:srgbClr val="C00000"/>
                </a:solidFill>
              </a:rPr>
              <a:t> </a:t>
            </a:r>
          </a:p>
          <a:p>
            <a:pPr lvl="0"/>
            <a:r>
              <a:rPr lang="en-US" i="1" dirty="0" smtClean="0">
                <a:solidFill>
                  <a:srgbClr val="C00000"/>
                </a:solidFill>
              </a:rPr>
              <a:t>To inform.</a:t>
            </a:r>
          </a:p>
          <a:p>
            <a:pPr lvl="0"/>
            <a:r>
              <a:rPr lang="en-US" i="1" dirty="0" smtClean="0">
                <a:solidFill>
                  <a:srgbClr val="C00000"/>
                </a:solidFill>
              </a:rPr>
              <a:t>To persuade. </a:t>
            </a:r>
          </a:p>
          <a:p>
            <a:pPr lvl="0"/>
            <a:r>
              <a:rPr lang="en-US" i="1" dirty="0" smtClean="0">
                <a:solidFill>
                  <a:srgbClr val="C00000"/>
                </a:solidFill>
              </a:rPr>
              <a:t>A call to action.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38</a:t>
            </a:fld>
            <a:endParaRPr lang="en-US" dirty="0"/>
          </a:p>
        </p:txBody>
      </p:sp>
      <p:sp>
        <p:nvSpPr>
          <p:cNvPr id="3" name="Subtitle 2"/>
          <p:cNvSpPr>
            <a:spLocks noGrp="1"/>
          </p:cNvSpPr>
          <p:nvPr>
            <p:ph type="subTitle" idx="1"/>
          </p:nvPr>
        </p:nvSpPr>
        <p:spPr/>
        <p:txBody>
          <a:bodyPr>
            <a:normAutofit/>
          </a:bodyPr>
          <a:lstStyle/>
          <a:p>
            <a:r>
              <a:rPr lang="en-US" dirty="0" smtClean="0"/>
              <a:t>Our documentation is primary for these reasons:</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fontScale="92500" lnSpcReduction="20000"/>
          </a:bodyPr>
          <a:lstStyle/>
          <a:p>
            <a:pPr lvl="0"/>
            <a:r>
              <a:rPr lang="en-US" dirty="0" smtClean="0">
                <a:solidFill>
                  <a:srgbClr val="C00000"/>
                </a:solidFill>
              </a:rPr>
              <a:t>To support your work - </a:t>
            </a:r>
            <a:r>
              <a:rPr lang="en-US" dirty="0" smtClean="0"/>
              <a:t>This includes Training manuals, Literature for beneficiaries. </a:t>
            </a:r>
          </a:p>
          <a:p>
            <a:pPr lvl="0"/>
            <a:r>
              <a:rPr lang="en-US" dirty="0" smtClean="0">
                <a:solidFill>
                  <a:srgbClr val="C00000"/>
                </a:solidFill>
              </a:rPr>
              <a:t>To share ideas and experiences</a:t>
            </a:r>
            <a:r>
              <a:rPr lang="en-US" dirty="0" smtClean="0"/>
              <a:t> - These include Case studies. </a:t>
            </a:r>
          </a:p>
          <a:p>
            <a:pPr lvl="0"/>
            <a:r>
              <a:rPr lang="en-US" dirty="0" smtClean="0">
                <a:solidFill>
                  <a:srgbClr val="C00000"/>
                </a:solidFill>
              </a:rPr>
              <a:t>Capture indigenous knowledge - </a:t>
            </a:r>
            <a:r>
              <a:rPr lang="en-US" dirty="0" smtClean="0"/>
              <a:t>since it is needed and fast disappearing. </a:t>
            </a:r>
          </a:p>
          <a:p>
            <a:pPr lvl="0"/>
            <a:r>
              <a:rPr lang="en-US" dirty="0" smtClean="0">
                <a:solidFill>
                  <a:srgbClr val="C00000"/>
                </a:solidFill>
              </a:rPr>
              <a:t>Share</a:t>
            </a:r>
            <a:r>
              <a:rPr lang="en-US" dirty="0" smtClean="0"/>
              <a:t> knowledge, innovation and new technologies.</a:t>
            </a:r>
          </a:p>
          <a:p>
            <a:pPr lvl="0"/>
            <a:r>
              <a:rPr lang="en-US" dirty="0" smtClean="0">
                <a:solidFill>
                  <a:srgbClr val="C00000"/>
                </a:solidFill>
              </a:rPr>
              <a:t>For advocacy</a:t>
            </a:r>
            <a:r>
              <a:rPr lang="en-US" dirty="0" smtClean="0"/>
              <a:t> - To change how people think, and then how they act. </a:t>
            </a:r>
          </a:p>
          <a:p>
            <a:pPr lvl="0"/>
            <a:r>
              <a:rPr lang="en-US" dirty="0" smtClean="0"/>
              <a:t>Policy analysis.</a:t>
            </a:r>
          </a:p>
          <a:p>
            <a:pPr lvl="0"/>
            <a:r>
              <a:rPr lang="en-US" dirty="0" smtClean="0">
                <a:solidFill>
                  <a:srgbClr val="C00000"/>
                </a:solidFill>
              </a:rPr>
              <a:t>As a part of a campaign</a:t>
            </a:r>
            <a:r>
              <a:rPr lang="en-US" dirty="0" smtClean="0"/>
              <a:t>. </a:t>
            </a:r>
          </a:p>
          <a:p>
            <a:pPr lvl="0"/>
            <a:r>
              <a:rPr lang="en-US" dirty="0" smtClean="0">
                <a:solidFill>
                  <a:srgbClr val="C00000"/>
                </a:solidFill>
              </a:rPr>
              <a:t>To raise credibility </a:t>
            </a:r>
            <a:r>
              <a:rPr lang="en-US" dirty="0" smtClean="0"/>
              <a:t>- It could be an ambassador for the cause/ organization and make its expertise visible.</a:t>
            </a:r>
          </a:p>
          <a:p>
            <a:pPr lvl="0"/>
            <a:r>
              <a:rPr lang="en-US" dirty="0" smtClean="0">
                <a:solidFill>
                  <a:srgbClr val="C00000"/>
                </a:solidFill>
              </a:rPr>
              <a:t>To become an information provider </a:t>
            </a:r>
            <a:r>
              <a:rPr lang="en-US" dirty="0" smtClean="0"/>
              <a:t>on a specific topic. </a:t>
            </a:r>
          </a:p>
          <a:p>
            <a:pPr lvl="0">
              <a:buNone/>
            </a:pPr>
            <a:endParaRPr lang="en-US" dirty="0" smtClean="0">
              <a:solidFill>
                <a:srgbClr val="C00000"/>
              </a:solidFill>
            </a:endParaRPr>
          </a:p>
          <a:p>
            <a:pPr>
              <a:buNone/>
            </a:pPr>
            <a:r>
              <a:rPr lang="en-US" b="1" i="1" dirty="0" smtClean="0">
                <a:solidFill>
                  <a:schemeClr val="tx1"/>
                </a:solidFill>
              </a:rPr>
              <a:t>     Decide which of these reasons is the one for you!</a:t>
            </a:r>
            <a:endParaRPr lang="en-US" dirty="0" smtClean="0">
              <a:solidFill>
                <a:schemeClr val="tx1"/>
              </a:solidFill>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20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20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10" end="10"/>
                                            </p:txEl>
                                          </p:spTgt>
                                        </p:tgtEl>
                                        <p:attrNameLst>
                                          <p:attrName>style.visibility</p:attrName>
                                        </p:attrNameLst>
                                      </p:cBhvr>
                                      <p:to>
                                        <p:strVal val="visible"/>
                                      </p:to>
                                    </p:set>
                                    <p:animEffect transition="in" filter="fade">
                                      <p:cBhvr>
                                        <p:cTn id="52" dur="20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39</a:t>
            </a:fld>
            <a:endParaRPr lang="en-US" dirty="0"/>
          </a:p>
        </p:txBody>
      </p:sp>
      <p:sp>
        <p:nvSpPr>
          <p:cNvPr id="3" name="Subtitle 2"/>
          <p:cNvSpPr>
            <a:spLocks noGrp="1"/>
          </p:cNvSpPr>
          <p:nvPr>
            <p:ph type="subTitle" idx="1"/>
          </p:nvPr>
        </p:nvSpPr>
        <p:spPr/>
        <p:txBody>
          <a:bodyPr/>
          <a:lstStyle/>
          <a:p>
            <a:r>
              <a:rPr lang="en-US" dirty="0" smtClean="0"/>
              <a:t>WHAT do I want to say? </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dirty="0" smtClean="0"/>
          </a:p>
          <a:p>
            <a:pPr>
              <a:buNone/>
            </a:pPr>
            <a:r>
              <a:rPr lang="en-US" dirty="0" smtClean="0"/>
              <a:t>     Say it in one sentence as a check against overloading, and a check for clarity. </a:t>
            </a:r>
          </a:p>
          <a:p>
            <a:pPr>
              <a:buNone/>
            </a:pPr>
            <a:endParaRPr lang="en-US" i="1" dirty="0" smtClean="0">
              <a:solidFill>
                <a:srgbClr val="C00000"/>
              </a:solidFill>
            </a:endParaRPr>
          </a:p>
          <a:p>
            <a:pPr>
              <a:buNone/>
            </a:pPr>
            <a:r>
              <a:rPr lang="en-US" i="1" dirty="0" smtClean="0">
                <a:solidFill>
                  <a:srgbClr val="C00000"/>
                </a:solidFill>
              </a:rPr>
              <a:t>     A saint was once asked to explain his philosophy standing on one foot, in one sentence without taking a breath.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C7C1B3B7-866B-4191-BBF8-E07D98C0B952}" type="slidenum">
              <a:rPr lang="en-US" smtClean="0"/>
              <a:pPr/>
              <a:t>4</a:t>
            </a:fld>
            <a:endParaRPr lang="en-US" dirty="0"/>
          </a:p>
        </p:txBody>
      </p:sp>
      <p:sp>
        <p:nvSpPr>
          <p:cNvPr id="3" name="Subtitle 2"/>
          <p:cNvSpPr>
            <a:spLocks noGrp="1"/>
          </p:cNvSpPr>
          <p:nvPr>
            <p:ph type="subTitle" idx="1"/>
          </p:nvPr>
        </p:nvSpPr>
        <p:spPr/>
        <p:txBody>
          <a:bodyPr/>
          <a:lstStyle/>
          <a:p>
            <a:r>
              <a:rPr lang="en-US" dirty="0" smtClean="0"/>
              <a:t>   Objectives</a:t>
            </a:r>
            <a:endParaRPr lang="en-US" dirty="0"/>
          </a:p>
        </p:txBody>
      </p:sp>
      <p:sp>
        <p:nvSpPr>
          <p:cNvPr id="7" name="Footer Placeholder 6"/>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071562"/>
            <a:ext cx="8305800" cy="4643437"/>
          </a:xfrm>
        </p:spPr>
        <p:txBody>
          <a:bodyPr>
            <a:normAutofit/>
          </a:bodyPr>
          <a:lstStyle/>
          <a:p>
            <a:r>
              <a:rPr lang="en-GB" b="1" dirty="0" smtClean="0">
                <a:solidFill>
                  <a:schemeClr val="tx1"/>
                </a:solidFill>
              </a:rPr>
              <a:t>Learning Objectives</a:t>
            </a:r>
            <a:endParaRPr lang="en-US" dirty="0" smtClean="0">
              <a:solidFill>
                <a:schemeClr val="tx1"/>
              </a:solidFill>
            </a:endParaRPr>
          </a:p>
          <a:p>
            <a:pPr lvl="0"/>
            <a:r>
              <a:rPr lang="en-GB" sz="1400" dirty="0" smtClean="0"/>
              <a:t>Participants sensitised on the importance of effective communication</a:t>
            </a:r>
            <a:endParaRPr lang="en-US" sz="1400" dirty="0" smtClean="0"/>
          </a:p>
          <a:p>
            <a:pPr lvl="0"/>
            <a:r>
              <a:rPr lang="en-GB" sz="1400" dirty="0" smtClean="0"/>
              <a:t>Participants assess their regular ‘ask’ in terms of communication</a:t>
            </a:r>
            <a:endParaRPr lang="en-US" sz="1400" dirty="0" smtClean="0"/>
          </a:p>
          <a:p>
            <a:pPr lvl="0"/>
            <a:r>
              <a:rPr lang="en-GB" sz="1400" dirty="0" smtClean="0"/>
              <a:t>Participants sensitised  on the requirements of professional writing</a:t>
            </a:r>
            <a:endParaRPr lang="en-US" sz="1400" dirty="0" smtClean="0"/>
          </a:p>
          <a:p>
            <a:pPr lvl="0"/>
            <a:r>
              <a:rPr lang="en-GB" sz="1400" dirty="0" smtClean="0"/>
              <a:t>Participants acquainted of basics norms of electronic communication</a:t>
            </a:r>
            <a:endParaRPr lang="en-US" sz="1400" dirty="0" smtClean="0"/>
          </a:p>
          <a:p>
            <a:pPr lvl="0"/>
            <a:r>
              <a:rPr lang="en-GB" sz="1400" dirty="0" smtClean="0"/>
              <a:t>Participants introduced to basics of digital photography</a:t>
            </a:r>
            <a:endParaRPr lang="en-US" sz="1400" dirty="0" smtClean="0"/>
          </a:p>
          <a:p>
            <a:pPr lvl="0"/>
            <a:endParaRPr lang="en-US" dirty="0" smtClean="0"/>
          </a:p>
          <a:p>
            <a:r>
              <a:rPr lang="en-GB" b="1" dirty="0" smtClean="0">
                <a:solidFill>
                  <a:schemeClr val="tx1"/>
                </a:solidFill>
              </a:rPr>
              <a:t>Facilitation Objectives</a:t>
            </a:r>
            <a:endParaRPr lang="en-US" dirty="0" smtClean="0">
              <a:solidFill>
                <a:schemeClr val="tx1"/>
              </a:solidFill>
            </a:endParaRPr>
          </a:p>
          <a:p>
            <a:pPr lvl="0"/>
            <a:r>
              <a:rPr lang="en-GB" sz="1400" dirty="0" smtClean="0"/>
              <a:t>Agreement on’ Communications - the </a:t>
            </a:r>
            <a:r>
              <a:rPr lang="en-GB" sz="1400" i="1" dirty="0" smtClean="0"/>
              <a:t>‘Business of Everyone’ </a:t>
            </a:r>
            <a:endParaRPr lang="en-US" sz="1400" dirty="0" smtClean="0"/>
          </a:p>
          <a:p>
            <a:pPr lvl="0"/>
            <a:r>
              <a:rPr lang="en-GB" sz="1400" dirty="0" smtClean="0"/>
              <a:t>Sensitise participants on the requirement for effective communication </a:t>
            </a:r>
            <a:r>
              <a:rPr lang="en-GB" sz="1400" i="1" dirty="0" smtClean="0"/>
              <a:t>– anything worth writing is worth writing well.</a:t>
            </a:r>
            <a:endParaRPr lang="en-US" sz="1400" dirty="0" smtClean="0"/>
          </a:p>
          <a:p>
            <a:pPr lvl="0"/>
            <a:r>
              <a:rPr lang="en-GB" sz="1400" dirty="0" smtClean="0"/>
              <a:t>Promote a culture of internal communication and the practice of electronic communication</a:t>
            </a:r>
            <a:endParaRPr lang="en-US" sz="1400"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2000"/>
                                        <p:tgtEl>
                                          <p:spTgt spid="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2000"/>
                                        <p:tgtEl>
                                          <p:spTgt spid="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Effect transition="in" filter="fade">
                                      <p:cBhvr>
                                        <p:cTn id="47" dur="2000"/>
                                        <p:tgtEl>
                                          <p:spTgt spid="5">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10" end="10"/>
                                            </p:txEl>
                                          </p:spTgt>
                                        </p:tgtEl>
                                        <p:attrNameLst>
                                          <p:attrName>style.visibility</p:attrName>
                                        </p:attrNameLst>
                                      </p:cBhvr>
                                      <p:to>
                                        <p:strVal val="visible"/>
                                      </p:to>
                                    </p:set>
                                    <p:animEffect transition="in" filter="fade">
                                      <p:cBhvr>
                                        <p:cTn id="52" dur="20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40</a:t>
            </a:fld>
            <a:endParaRPr lang="en-US" dirty="0"/>
          </a:p>
        </p:txBody>
      </p:sp>
      <p:sp>
        <p:nvSpPr>
          <p:cNvPr id="3" name="Subtitle 2"/>
          <p:cNvSpPr>
            <a:spLocks noGrp="1"/>
          </p:cNvSpPr>
          <p:nvPr>
            <p:ph type="subTitle" idx="1"/>
          </p:nvPr>
        </p:nvSpPr>
        <p:spPr>
          <a:xfrm>
            <a:off x="609600" y="838200"/>
            <a:ext cx="8303683" cy="444502"/>
          </a:xfrm>
        </p:spPr>
        <p:txBody>
          <a:bodyPr/>
          <a:lstStyle/>
          <a:p>
            <a:r>
              <a:rPr lang="en-US" dirty="0" smtClean="0"/>
              <a:t>WHO is the intended reader? </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752599"/>
            <a:ext cx="8305800" cy="3656013"/>
          </a:xfrm>
        </p:spPr>
        <p:txBody>
          <a:bodyPr/>
          <a:lstStyle/>
          <a:p>
            <a:r>
              <a:rPr lang="en-US" dirty="0" smtClean="0">
                <a:solidFill>
                  <a:srgbClr val="C00000"/>
                </a:solidFill>
              </a:rPr>
              <a:t>Have just one reader in mind, preferably a real person.</a:t>
            </a:r>
          </a:p>
          <a:p>
            <a:pPr>
              <a:buNone/>
            </a:pPr>
            <a:r>
              <a:rPr lang="en-US" dirty="0" smtClean="0">
                <a:solidFill>
                  <a:srgbClr val="C00000"/>
                </a:solidFill>
              </a:rPr>
              <a:t> </a:t>
            </a:r>
          </a:p>
          <a:p>
            <a:r>
              <a:rPr lang="en-US" dirty="0" smtClean="0">
                <a:solidFill>
                  <a:srgbClr val="C00000"/>
                </a:solidFill>
              </a:rPr>
              <a:t>Think of the person in terms of gender, age, education, rural or urban, interests, income, and what else she reads.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41</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r>
              <a:rPr lang="en-US" b="1" dirty="0" smtClean="0"/>
              <a:t>WHEN?</a:t>
            </a:r>
            <a:endParaRPr lang="en-US" dirty="0" smtClean="0"/>
          </a:p>
          <a:p>
            <a:pPr>
              <a:buNone/>
            </a:pPr>
            <a:r>
              <a:rPr lang="en-US" dirty="0" smtClean="0"/>
              <a:t>    </a:t>
            </a:r>
          </a:p>
          <a:p>
            <a:pPr>
              <a:buNone/>
            </a:pPr>
            <a:endParaRPr lang="en-US" dirty="0" smtClean="0"/>
          </a:p>
          <a:p>
            <a:pPr>
              <a:buNone/>
            </a:pPr>
            <a:endParaRPr lang="en-US" dirty="0" smtClean="0"/>
          </a:p>
          <a:p>
            <a:r>
              <a:rPr lang="en-US" b="1" dirty="0" smtClean="0"/>
              <a:t>WHERE?</a:t>
            </a:r>
            <a:endParaRPr lang="en-US" dirty="0" smtClean="0"/>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42</a:t>
            </a:fld>
            <a:endParaRPr lang="en-US" dirty="0"/>
          </a:p>
        </p:txBody>
      </p:sp>
      <p:sp>
        <p:nvSpPr>
          <p:cNvPr id="3" name="Subtitle 2"/>
          <p:cNvSpPr>
            <a:spLocks noGrp="1"/>
          </p:cNvSpPr>
          <p:nvPr>
            <p:ph type="subTitle" idx="1"/>
          </p:nvPr>
        </p:nvSpPr>
        <p:spPr>
          <a:xfrm>
            <a:off x="609600" y="762000"/>
            <a:ext cx="8303683" cy="444502"/>
          </a:xfrm>
        </p:spPr>
        <p:txBody>
          <a:bodyPr/>
          <a:lstStyle/>
          <a:p>
            <a:r>
              <a:rPr lang="en-US" dirty="0" smtClean="0"/>
              <a:t>HOW?</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447799"/>
            <a:ext cx="8305800" cy="3960813"/>
          </a:xfrm>
        </p:spPr>
        <p:txBody>
          <a:bodyPr/>
          <a:lstStyle/>
          <a:p>
            <a:pPr lvl="0"/>
            <a:r>
              <a:rPr lang="en-US" dirty="0" smtClean="0"/>
              <a:t>Language - Which language will be used? How specialized or how technical? How formal, emotional or factual? How simple a vocabulary? </a:t>
            </a:r>
          </a:p>
          <a:p>
            <a:pPr lvl="0"/>
            <a:r>
              <a:rPr lang="en-US" dirty="0" smtClean="0"/>
              <a:t>Medium </a:t>
            </a:r>
          </a:p>
          <a:p>
            <a:pPr lvl="0"/>
            <a:r>
              <a:rPr lang="en-US" dirty="0" smtClean="0"/>
              <a:t>Format </a:t>
            </a:r>
          </a:p>
          <a:p>
            <a:pPr lvl="0"/>
            <a:r>
              <a:rPr lang="en-US" dirty="0" smtClean="0"/>
              <a:t>Formality of design.</a:t>
            </a:r>
          </a:p>
          <a:p>
            <a:pPr lvl="0"/>
            <a:r>
              <a:rPr lang="en-US" dirty="0" smtClean="0"/>
              <a:t>Length. - How much information should be given? Simplify and reduce, but do not leave out facts. Be careful, don’t change the idea.</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43</a:t>
            </a:fld>
            <a:endParaRPr lang="en-US" dirty="0"/>
          </a:p>
        </p:txBody>
      </p:sp>
      <p:sp>
        <p:nvSpPr>
          <p:cNvPr id="3" name="Subtitle 2"/>
          <p:cNvSpPr>
            <a:spLocks noGrp="1"/>
          </p:cNvSpPr>
          <p:nvPr>
            <p:ph type="subTitle" idx="1"/>
          </p:nvPr>
        </p:nvSpPr>
        <p:spPr/>
        <p:txBody>
          <a:bodyPr/>
          <a:lstStyle/>
          <a:p>
            <a:r>
              <a:rPr lang="en-US" dirty="0" smtClean="0"/>
              <a:t>The ABCs of written communication</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071562"/>
            <a:ext cx="8305800" cy="4643437"/>
          </a:xfrm>
        </p:spPr>
        <p:txBody>
          <a:bodyPr>
            <a:normAutofit fontScale="92500" lnSpcReduction="10000"/>
          </a:bodyPr>
          <a:lstStyle/>
          <a:p>
            <a:r>
              <a:rPr lang="en-US" b="1" dirty="0" smtClean="0">
                <a:solidFill>
                  <a:srgbClr val="C00000"/>
                </a:solidFill>
              </a:rPr>
              <a:t>Accuracy</a:t>
            </a:r>
            <a:r>
              <a:rPr lang="en-US" dirty="0" smtClean="0">
                <a:solidFill>
                  <a:srgbClr val="C00000"/>
                </a:solidFill>
              </a:rPr>
              <a:t> - </a:t>
            </a:r>
            <a:r>
              <a:rPr lang="en-US" dirty="0" smtClean="0"/>
              <a:t>Facts are sacred, but comment is free. </a:t>
            </a:r>
          </a:p>
          <a:p>
            <a:pPr lvl="1">
              <a:buNone/>
            </a:pPr>
            <a:r>
              <a:rPr lang="en-US" dirty="0" smtClean="0">
                <a:solidFill>
                  <a:srgbClr val="0070C0"/>
                </a:solidFill>
                <a:latin typeface="Arial" pitchFamily="34" charset="0"/>
                <a:cs typeface="Arial" pitchFamily="34" charset="0"/>
              </a:rPr>
              <a:t>Don’t get carried away by your own analysis and opinions.</a:t>
            </a:r>
          </a:p>
          <a:p>
            <a:r>
              <a:rPr lang="en-US" dirty="0" smtClean="0"/>
              <a:t> </a:t>
            </a:r>
            <a:r>
              <a:rPr lang="en-US" b="1" dirty="0" smtClean="0">
                <a:solidFill>
                  <a:srgbClr val="C00000"/>
                </a:solidFill>
              </a:rPr>
              <a:t>Brevity</a:t>
            </a:r>
            <a:r>
              <a:rPr lang="en-US" dirty="0" smtClean="0">
                <a:solidFill>
                  <a:srgbClr val="C00000"/>
                </a:solidFill>
              </a:rPr>
              <a:t> –  </a:t>
            </a:r>
            <a:r>
              <a:rPr lang="en-US" dirty="0" smtClean="0">
                <a:solidFill>
                  <a:srgbClr val="FF0000"/>
                </a:solidFill>
              </a:rPr>
              <a:t>Your document can often be twice as good if it is half as long!</a:t>
            </a:r>
          </a:p>
          <a:p>
            <a:r>
              <a:rPr lang="en-US" dirty="0" smtClean="0"/>
              <a:t>What has to be communicated has to be in a page. For anything more, follow the rule: </a:t>
            </a:r>
          </a:p>
          <a:p>
            <a:pPr lvl="1"/>
            <a:r>
              <a:rPr lang="en-US" dirty="0" smtClean="0"/>
              <a:t>First, tell the readers what you are going to tell them. </a:t>
            </a:r>
          </a:p>
          <a:p>
            <a:pPr lvl="1"/>
            <a:r>
              <a:rPr lang="en-US" dirty="0" smtClean="0"/>
              <a:t>Next, tell them. </a:t>
            </a:r>
          </a:p>
          <a:p>
            <a:pPr lvl="1"/>
            <a:r>
              <a:rPr lang="en-US" dirty="0" smtClean="0"/>
              <a:t>Finally, tell them what you told them.</a:t>
            </a:r>
          </a:p>
          <a:p>
            <a:r>
              <a:rPr lang="en-US" dirty="0" smtClean="0">
                <a:solidFill>
                  <a:srgbClr val="C00000"/>
                </a:solidFill>
              </a:rPr>
              <a:t> </a:t>
            </a:r>
            <a:r>
              <a:rPr lang="en-US" b="1" dirty="0" smtClean="0">
                <a:solidFill>
                  <a:srgbClr val="C00000"/>
                </a:solidFill>
              </a:rPr>
              <a:t>Clarity </a:t>
            </a:r>
            <a:r>
              <a:rPr lang="en-US" dirty="0" smtClean="0">
                <a:solidFill>
                  <a:srgbClr val="C00000"/>
                </a:solidFill>
              </a:rPr>
              <a:t>– </a:t>
            </a:r>
            <a:r>
              <a:rPr lang="en-US" dirty="0" smtClean="0"/>
              <a:t>for whom? </a:t>
            </a:r>
          </a:p>
          <a:p>
            <a:r>
              <a:rPr lang="en-US" dirty="0" smtClean="0"/>
              <a:t>The objective – to impress, baffle, convince, overawe, make understand, demystify…</a:t>
            </a:r>
          </a:p>
          <a:p>
            <a:r>
              <a:rPr lang="en-US" b="1" i="1" dirty="0" smtClean="0">
                <a:solidFill>
                  <a:srgbClr val="C00000"/>
                </a:solidFill>
              </a:rPr>
              <a:t>Talk to them and don’t talk down at them!</a:t>
            </a:r>
            <a:endParaRPr lang="en-US" dirty="0" smtClean="0">
              <a:solidFill>
                <a:srgbClr val="C00000"/>
              </a:solidFill>
            </a:endParaRPr>
          </a:p>
          <a:p>
            <a:r>
              <a:rPr lang="en-US" dirty="0" smtClean="0"/>
              <a:t>Using cliché may be bad literature, but it is good writing in many cases.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20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2000"/>
                                        <p:tgtEl>
                                          <p:spTgt spid="5">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2000"/>
                                        <p:tgtEl>
                                          <p:spTgt spid="5">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2000"/>
                                        <p:tgtEl>
                                          <p:spTgt spid="5">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2000"/>
                                        <p:tgtEl>
                                          <p:spTgt spid="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2000"/>
                                        <p:tgtEl>
                                          <p:spTgt spid="5">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animEffect transition="in" filter="fade">
                                      <p:cBhvr>
                                        <p:cTn id="39" dur="2000"/>
                                        <p:tgtEl>
                                          <p:spTgt spid="5">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txEl>
                                              <p:pRg st="9" end="9"/>
                                            </p:txEl>
                                          </p:spTgt>
                                        </p:tgtEl>
                                        <p:attrNameLst>
                                          <p:attrName>style.visibility</p:attrName>
                                        </p:attrNameLst>
                                      </p:cBhvr>
                                      <p:to>
                                        <p:strVal val="visible"/>
                                      </p:to>
                                    </p:set>
                                    <p:animEffect transition="in" filter="fade">
                                      <p:cBhvr>
                                        <p:cTn id="44" dur="2000"/>
                                        <p:tgtEl>
                                          <p:spTgt spid="5">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
                                            <p:txEl>
                                              <p:pRg st="10" end="10"/>
                                            </p:txEl>
                                          </p:spTgt>
                                        </p:tgtEl>
                                        <p:attrNameLst>
                                          <p:attrName>style.visibility</p:attrName>
                                        </p:attrNameLst>
                                      </p:cBhvr>
                                      <p:to>
                                        <p:strVal val="visible"/>
                                      </p:to>
                                    </p:set>
                                    <p:animEffect transition="in" filter="fade">
                                      <p:cBhvr>
                                        <p:cTn id="49" dur="20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44</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i="1" dirty="0" smtClean="0"/>
          </a:p>
          <a:p>
            <a:r>
              <a:rPr lang="en-US" i="1" dirty="0" smtClean="0"/>
              <a:t>When Karl Marx wanted to inform he wrote a book: </a:t>
            </a:r>
            <a:r>
              <a:rPr lang="en-US" i="1" dirty="0" smtClean="0">
                <a:solidFill>
                  <a:schemeClr val="tx1"/>
                </a:solidFill>
              </a:rPr>
              <a:t>Das </a:t>
            </a:r>
            <a:r>
              <a:rPr lang="en-US" i="1" dirty="0" err="1" smtClean="0">
                <a:solidFill>
                  <a:schemeClr val="tx1"/>
                </a:solidFill>
              </a:rPr>
              <a:t>Kapital</a:t>
            </a:r>
            <a:r>
              <a:rPr lang="en-US" i="1" dirty="0" smtClean="0">
                <a:solidFill>
                  <a:schemeClr val="tx1"/>
                </a:solidFill>
              </a:rPr>
              <a:t>. </a:t>
            </a:r>
            <a:endParaRPr lang="en-US" dirty="0" smtClean="0">
              <a:solidFill>
                <a:schemeClr val="tx1"/>
              </a:solidFill>
            </a:endParaRPr>
          </a:p>
          <a:p>
            <a:r>
              <a:rPr lang="en-US" i="1" dirty="0" smtClean="0"/>
              <a:t>When he wanted to persuade, he wrote a tract: </a:t>
            </a:r>
            <a:r>
              <a:rPr lang="en-US" i="1" dirty="0" smtClean="0">
                <a:solidFill>
                  <a:schemeClr val="tx1"/>
                </a:solidFill>
              </a:rPr>
              <a:t>The communist manifesto. </a:t>
            </a:r>
            <a:endParaRPr lang="en-US" dirty="0" smtClean="0">
              <a:solidFill>
                <a:schemeClr val="tx1"/>
              </a:solidFill>
            </a:endParaRPr>
          </a:p>
          <a:p>
            <a:r>
              <a:rPr lang="en-US" i="1" dirty="0" smtClean="0"/>
              <a:t>But when he needed a call to action he coined a slogan: ‘</a:t>
            </a:r>
            <a:r>
              <a:rPr lang="en-US" b="1" i="1" dirty="0" smtClean="0">
                <a:solidFill>
                  <a:srgbClr val="C00000"/>
                </a:solidFill>
              </a:rPr>
              <a:t>Workers of the world unite’! </a:t>
            </a:r>
          </a:p>
          <a:p>
            <a:endParaRPr lang="en-US" i="1" dirty="0" smtClean="0">
              <a:solidFill>
                <a:schemeClr val="tx1"/>
              </a:solidFill>
            </a:endParaRPr>
          </a:p>
          <a:p>
            <a:endParaRPr lang="en-US" b="1" dirty="0" smtClean="0">
              <a:solidFill>
                <a:schemeClr val="tx1"/>
              </a:solidFill>
            </a:endParaRPr>
          </a:p>
          <a:p>
            <a:r>
              <a:rPr lang="en-US" b="1" i="1" dirty="0" smtClean="0">
                <a:solidFill>
                  <a:schemeClr val="tx1"/>
                </a:solidFill>
              </a:rPr>
              <a:t>Any guesses which is remembered the most?</a:t>
            </a:r>
            <a:endParaRPr lang="en-US" b="1" dirty="0" smtClean="0">
              <a:solidFill>
                <a:schemeClr val="tx1"/>
              </a:solidFill>
            </a:endParaRP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45</a:t>
            </a:fld>
            <a:endParaRPr lang="en-US" dirty="0"/>
          </a:p>
        </p:txBody>
      </p:sp>
      <p:sp>
        <p:nvSpPr>
          <p:cNvPr id="3" name="Subtitle 2"/>
          <p:cNvSpPr>
            <a:spLocks noGrp="1"/>
          </p:cNvSpPr>
          <p:nvPr>
            <p:ph type="subTitle" idx="1"/>
          </p:nvPr>
        </p:nvSpPr>
        <p:spPr/>
        <p:txBody>
          <a:bodyPr/>
          <a:lstStyle/>
          <a:p>
            <a:r>
              <a:rPr lang="en-US" dirty="0" smtClean="0"/>
              <a:t>Example </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pPr>
              <a:buNone/>
            </a:pPr>
            <a:endParaRPr lang="en-US" b="1" dirty="0" smtClean="0">
              <a:solidFill>
                <a:srgbClr val="C00000"/>
              </a:solidFill>
            </a:endParaRPr>
          </a:p>
          <a:p>
            <a:pPr>
              <a:buNone/>
            </a:pPr>
            <a:r>
              <a:rPr lang="en-US" b="1" dirty="0" smtClean="0">
                <a:solidFill>
                  <a:srgbClr val="C00000"/>
                </a:solidFill>
              </a:rPr>
              <a:t>For a general audience </a:t>
            </a:r>
            <a:endParaRPr lang="en-US" dirty="0" smtClean="0">
              <a:solidFill>
                <a:srgbClr val="C00000"/>
              </a:solidFill>
            </a:endParaRPr>
          </a:p>
          <a:p>
            <a:pPr>
              <a:buNone/>
            </a:pPr>
            <a:r>
              <a:rPr lang="en-US" i="1" dirty="0" smtClean="0"/>
              <a:t>The fiftieth anniversary of Indian Independence was celebrated on 15 August 1997, at </a:t>
            </a:r>
            <a:r>
              <a:rPr lang="en-US" i="1" dirty="0" err="1" smtClean="0"/>
              <a:t>Rashtrapathi</a:t>
            </a:r>
            <a:r>
              <a:rPr lang="en-US" i="1" dirty="0" smtClean="0"/>
              <a:t> </a:t>
            </a:r>
            <a:r>
              <a:rPr lang="en-US" i="1" dirty="0" err="1" smtClean="0"/>
              <a:t>Bhavan</a:t>
            </a:r>
            <a:r>
              <a:rPr lang="en-US" i="1" dirty="0" smtClean="0"/>
              <a:t> in New Delhi, by President K R Narayanan. </a:t>
            </a:r>
            <a:endParaRPr lang="en-US" dirty="0" smtClean="0"/>
          </a:p>
          <a:p>
            <a:pPr>
              <a:buNone/>
            </a:pPr>
            <a:r>
              <a:rPr lang="en-US" b="1" dirty="0" smtClean="0">
                <a:solidFill>
                  <a:srgbClr val="C00000"/>
                </a:solidFill>
              </a:rPr>
              <a:t>For a different audience </a:t>
            </a:r>
            <a:endParaRPr lang="en-US" dirty="0" smtClean="0">
              <a:solidFill>
                <a:srgbClr val="C00000"/>
              </a:solidFill>
            </a:endParaRPr>
          </a:p>
          <a:p>
            <a:pPr>
              <a:buNone/>
            </a:pPr>
            <a:r>
              <a:rPr lang="en-US" i="1" dirty="0" smtClean="0"/>
              <a:t>The first </a:t>
            </a:r>
            <a:r>
              <a:rPr lang="en-US" i="1" dirty="0" err="1" smtClean="0"/>
              <a:t>Dalit</a:t>
            </a:r>
            <a:r>
              <a:rPr lang="en-US" i="1" dirty="0" smtClean="0"/>
              <a:t> President of India, K R Narayanan, celebrated the fiftieth anniversary of Indian Independence on 15 August 1997, at </a:t>
            </a:r>
            <a:r>
              <a:rPr lang="en-US" i="1" dirty="0" err="1" smtClean="0"/>
              <a:t>Rashtrapathi</a:t>
            </a:r>
            <a:r>
              <a:rPr lang="en-US" i="1" dirty="0" smtClean="0"/>
              <a:t> </a:t>
            </a:r>
            <a:r>
              <a:rPr lang="en-US" i="1" dirty="0" err="1" smtClean="0"/>
              <a:t>Bhavan</a:t>
            </a:r>
            <a:r>
              <a:rPr lang="en-US" i="1" dirty="0" smtClean="0"/>
              <a:t> in New Delhi. </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46</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lnSpcReduction="10000"/>
          </a:bodyPr>
          <a:lstStyle/>
          <a:p>
            <a:pPr>
              <a:buNone/>
            </a:pPr>
            <a:r>
              <a:rPr lang="en-US" b="1" dirty="0" smtClean="0">
                <a:solidFill>
                  <a:srgbClr val="C00000"/>
                </a:solidFill>
              </a:rPr>
              <a:t>For the government </a:t>
            </a:r>
            <a:endParaRPr lang="en-US" dirty="0" smtClean="0">
              <a:solidFill>
                <a:srgbClr val="C00000"/>
              </a:solidFill>
            </a:endParaRPr>
          </a:p>
          <a:p>
            <a:pPr>
              <a:buNone/>
            </a:pPr>
            <a:r>
              <a:rPr lang="en-US" i="1" dirty="0" smtClean="0"/>
              <a:t>The prime minister said that attempts by the </a:t>
            </a:r>
            <a:r>
              <a:rPr lang="en-US" i="1" dirty="0" err="1" smtClean="0"/>
              <a:t>adivasi</a:t>
            </a:r>
            <a:r>
              <a:rPr lang="en-US" i="1" dirty="0" smtClean="0"/>
              <a:t> to claim their rights are the major cause of the atrocities against them. Government servants are implicated. </a:t>
            </a:r>
            <a:endParaRPr lang="en-US" dirty="0" smtClean="0"/>
          </a:p>
          <a:p>
            <a:pPr>
              <a:buNone/>
            </a:pPr>
            <a:endParaRPr lang="en-US" b="1" dirty="0" smtClean="0">
              <a:solidFill>
                <a:srgbClr val="C00000"/>
              </a:solidFill>
            </a:endParaRPr>
          </a:p>
          <a:p>
            <a:pPr>
              <a:buNone/>
            </a:pPr>
            <a:r>
              <a:rPr lang="en-US" b="1" dirty="0" smtClean="0">
                <a:solidFill>
                  <a:srgbClr val="C00000"/>
                </a:solidFill>
              </a:rPr>
              <a:t>For the police </a:t>
            </a:r>
            <a:endParaRPr lang="en-US" dirty="0" smtClean="0">
              <a:solidFill>
                <a:srgbClr val="C00000"/>
              </a:solidFill>
            </a:endParaRPr>
          </a:p>
          <a:p>
            <a:pPr>
              <a:buNone/>
            </a:pPr>
            <a:r>
              <a:rPr lang="en-US" i="1" dirty="0" smtClean="0"/>
              <a:t>The police are often guilty of colluding with the criminals when the </a:t>
            </a:r>
            <a:r>
              <a:rPr lang="en-US" i="1" dirty="0" err="1" smtClean="0"/>
              <a:t>adivasi</a:t>
            </a:r>
            <a:r>
              <a:rPr lang="en-US" i="1" dirty="0" smtClean="0"/>
              <a:t> try to claim their rights said the prime minister today. </a:t>
            </a:r>
            <a:endParaRPr lang="en-US" dirty="0" smtClean="0"/>
          </a:p>
          <a:p>
            <a:pPr>
              <a:buNone/>
            </a:pPr>
            <a:r>
              <a:rPr lang="en-US" b="1" dirty="0" smtClean="0">
                <a:solidFill>
                  <a:srgbClr val="C00000"/>
                </a:solidFill>
              </a:rPr>
              <a:t>For NGOs </a:t>
            </a:r>
            <a:endParaRPr lang="en-US" dirty="0" smtClean="0">
              <a:solidFill>
                <a:srgbClr val="C00000"/>
              </a:solidFill>
            </a:endParaRPr>
          </a:p>
          <a:p>
            <a:pPr>
              <a:buNone/>
            </a:pPr>
            <a:r>
              <a:rPr lang="en-US" i="1" dirty="0" err="1" smtClean="0"/>
              <a:t>Adivasi</a:t>
            </a:r>
            <a:r>
              <a:rPr lang="en-US" i="1" dirty="0" smtClean="0"/>
              <a:t> attempts to claim their rights are a major cause of the atrocities against them. The police side with the criminals said the prime minister. </a:t>
            </a:r>
            <a:endParaRPr lang="en-US" dirty="0" smtClean="0"/>
          </a:p>
          <a:p>
            <a:pPr>
              <a:buNone/>
            </a:pPr>
            <a:r>
              <a:rPr lang="en-US" i="1" dirty="0" smtClean="0"/>
              <a:t>.</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0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20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20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47</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US" b="1" dirty="0" smtClean="0">
                <a:solidFill>
                  <a:srgbClr val="C00000"/>
                </a:solidFill>
              </a:rPr>
              <a:t>This is what the prime minister actually said. </a:t>
            </a:r>
          </a:p>
          <a:p>
            <a:pPr>
              <a:buNone/>
            </a:pPr>
            <a:endParaRPr lang="en-US" dirty="0" smtClean="0">
              <a:solidFill>
                <a:srgbClr val="C00000"/>
              </a:solidFill>
            </a:endParaRPr>
          </a:p>
          <a:p>
            <a:pPr>
              <a:buNone/>
            </a:pPr>
            <a:r>
              <a:rPr lang="en-US" i="1" dirty="0" smtClean="0"/>
              <a:t>     Attempts by the Scheduled Castes and Scheduled Tribes to break away from this syndrome of deprivation and improve their lot and claim what is rightfully theirs, are often the principal cause of the atrocities that are perpetrated on them. There is a lack of sensitivity on the part of the police and the district administration... The law enforcers themselves, in many cases, fail to act promptly or collude with the other side</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48</a:t>
            </a:fld>
            <a:endParaRPr lang="en-US" dirty="0"/>
          </a:p>
        </p:txBody>
      </p:sp>
      <p:sp>
        <p:nvSpPr>
          <p:cNvPr id="3" name="Subtitle 2"/>
          <p:cNvSpPr>
            <a:spLocks noGrp="1"/>
          </p:cNvSpPr>
          <p:nvPr>
            <p:ph type="subTitle" idx="1"/>
          </p:nvPr>
        </p:nvSpPr>
        <p:spPr/>
        <p:txBody>
          <a:bodyPr/>
          <a:lstStyle/>
          <a:p>
            <a:r>
              <a:rPr lang="en-US" dirty="0" smtClean="0"/>
              <a:t>Pen-Paint</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US" dirty="0" smtClean="0">
                <a:solidFill>
                  <a:srgbClr val="C00000"/>
                </a:solidFill>
              </a:rPr>
              <a:t>Human beings think in images. Capture their imagination!</a:t>
            </a:r>
          </a:p>
          <a:p>
            <a:r>
              <a:rPr lang="en-US" dirty="0" smtClean="0"/>
              <a:t>Most European countries are very small.  </a:t>
            </a:r>
          </a:p>
          <a:p>
            <a:pPr>
              <a:buNone/>
            </a:pPr>
            <a:r>
              <a:rPr lang="en-US" dirty="0" smtClean="0">
                <a:solidFill>
                  <a:srgbClr val="C00000"/>
                </a:solidFill>
              </a:rPr>
              <a:t>Or </a:t>
            </a:r>
            <a:r>
              <a:rPr lang="en-US" dirty="0" smtClean="0"/>
              <a:t>  </a:t>
            </a:r>
          </a:p>
          <a:p>
            <a:r>
              <a:rPr lang="en-US" dirty="0" smtClean="0"/>
              <a:t>Every language in India has more speakers than the total population of any two European countries.</a:t>
            </a:r>
          </a:p>
          <a:p>
            <a:pPr>
              <a:buNone/>
            </a:pPr>
            <a:r>
              <a:rPr lang="en-US" dirty="0" smtClean="0">
                <a:solidFill>
                  <a:srgbClr val="C00000"/>
                </a:solidFill>
              </a:rPr>
              <a:t>Or</a:t>
            </a:r>
          </a:p>
          <a:p>
            <a:r>
              <a:rPr lang="en-US" dirty="0" smtClean="0"/>
              <a:t> The undivided </a:t>
            </a:r>
            <a:r>
              <a:rPr lang="en-US" dirty="0" err="1" smtClean="0"/>
              <a:t>Koraput</a:t>
            </a:r>
            <a:r>
              <a:rPr lang="en-US" dirty="0" smtClean="0"/>
              <a:t> district in Orissa was larger than </a:t>
            </a:r>
            <a:r>
              <a:rPr lang="en-US" dirty="0" err="1" smtClean="0"/>
              <a:t>Keralam</a:t>
            </a:r>
            <a:r>
              <a:rPr lang="en-US" dirty="0" smtClean="0"/>
              <a:t>. </a:t>
            </a:r>
            <a:r>
              <a:rPr lang="en-US" dirty="0" err="1" smtClean="0"/>
              <a:t>Keralam</a:t>
            </a:r>
            <a:r>
              <a:rPr lang="en-US" dirty="0" smtClean="0"/>
              <a:t> is larger than all but three European countries. Yet </a:t>
            </a:r>
            <a:r>
              <a:rPr lang="en-US" dirty="0" err="1" smtClean="0"/>
              <a:t>Keralam</a:t>
            </a:r>
            <a:r>
              <a:rPr lang="en-US" dirty="0" smtClean="0"/>
              <a:t> is only 2% of the Indian land mass.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49</a:t>
            </a:fld>
            <a:endParaRPr lang="en-US" dirty="0"/>
          </a:p>
        </p:txBody>
      </p:sp>
      <p:sp>
        <p:nvSpPr>
          <p:cNvPr id="3" name="Subtitle 2"/>
          <p:cNvSpPr>
            <a:spLocks noGrp="1"/>
          </p:cNvSpPr>
          <p:nvPr>
            <p:ph type="subTitle" idx="1"/>
          </p:nvPr>
        </p:nvSpPr>
        <p:spPr/>
        <p:txBody>
          <a:bodyPr/>
          <a:lstStyle/>
          <a:p>
            <a:r>
              <a:rPr lang="en-US" dirty="0" smtClean="0"/>
              <a:t>Example</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r>
              <a:rPr lang="en-US" i="1" dirty="0" smtClean="0"/>
              <a:t>In one of the defining moments of the organization, the founder asked the team individually, and in private, whether they would be willing to continue working even if he could not pay them a salary. Basic necessities would be provided. The eight who agreed were trained to become leaders in their own right. </a:t>
            </a:r>
            <a:endParaRPr lang="en-US" dirty="0" smtClean="0"/>
          </a:p>
          <a:p>
            <a:pPr>
              <a:buNone/>
            </a:pPr>
            <a:r>
              <a:rPr lang="en-US" i="1" dirty="0" smtClean="0">
                <a:solidFill>
                  <a:srgbClr val="C00000"/>
                </a:solidFill>
              </a:rPr>
              <a:t>Alternately </a:t>
            </a:r>
            <a:endParaRPr lang="en-US" dirty="0" smtClean="0">
              <a:solidFill>
                <a:srgbClr val="C00000"/>
              </a:solidFill>
            </a:endParaRPr>
          </a:p>
          <a:p>
            <a:r>
              <a:rPr lang="en-US" i="1" dirty="0" smtClean="0"/>
              <a:t>There was an undercurrent of excitement. Yet no one knew why. It was only later that we—eight of us—knew we had crossed one of the defining moments of the organization. </a:t>
            </a:r>
            <a:r>
              <a:rPr lang="en-US" i="1" dirty="0" err="1" smtClean="0"/>
              <a:t>Anathan</a:t>
            </a:r>
            <a:r>
              <a:rPr lang="en-US" i="1" dirty="0" smtClean="0"/>
              <a:t>, the founder, asked the team individually, and in private, whether we would be willing to continue working even if he could not pay us a salary. Basic necessities would be provided. We agreed, but at the time it was a leap into the unknown. We were then trained to become leaders.</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a:t>
            </a:fld>
            <a:endParaRPr lang="en-US" dirty="0"/>
          </a:p>
        </p:txBody>
      </p:sp>
      <p:sp>
        <p:nvSpPr>
          <p:cNvPr id="3" name="Subtitle 2"/>
          <p:cNvSpPr>
            <a:spLocks noGrp="1"/>
          </p:cNvSpPr>
          <p:nvPr>
            <p:ph type="subTitle" idx="1"/>
          </p:nvPr>
        </p:nvSpPr>
        <p:spPr/>
        <p:txBody>
          <a:bodyPr/>
          <a:lstStyle/>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143000"/>
            <a:ext cx="8382000" cy="4337050"/>
          </a:xfrm>
        </p:spPr>
        <p:txBody>
          <a:bodyPr>
            <a:normAutofit/>
          </a:bodyPr>
          <a:lstStyle/>
          <a:p>
            <a:pPr>
              <a:buNone/>
            </a:pPr>
            <a:r>
              <a:rPr lang="en-US" sz="2400" i="1" dirty="0" smtClean="0">
                <a:solidFill>
                  <a:srgbClr val="C00000"/>
                </a:solidFill>
                <a:latin typeface="Comic Sans MS" pitchFamily="66" charset="0"/>
              </a:rPr>
              <a:t>   The content of this session </a:t>
            </a:r>
            <a:r>
              <a:rPr lang="en-GB" sz="2400" i="1" dirty="0" smtClean="0">
                <a:solidFill>
                  <a:srgbClr val="C00000"/>
                </a:solidFill>
                <a:latin typeface="Comic Sans MS" pitchFamily="66" charset="0"/>
              </a:rPr>
              <a:t>may cause serious harm to people suffering from sense-of-humour-deficiency. They are requested to take necessary precautions.</a:t>
            </a:r>
          </a:p>
          <a:p>
            <a:pPr>
              <a:buNone/>
            </a:pPr>
            <a:endParaRPr lang="en-GB" sz="2400" i="1" dirty="0" smtClean="0">
              <a:solidFill>
                <a:srgbClr val="C00000"/>
              </a:solidFill>
            </a:endParaRPr>
          </a:p>
          <a:p>
            <a:pPr>
              <a:buNone/>
            </a:pPr>
            <a:r>
              <a:rPr lang="en-US" sz="2400" i="1" dirty="0" smtClean="0">
                <a:solidFill>
                  <a:srgbClr val="C00000"/>
                </a:solidFill>
                <a:latin typeface="Comic Sans MS" pitchFamily="66" charset="0"/>
              </a:rPr>
              <a:t>   The examples used from various communications are purely for learning purposes and not to ridicule anybody’s communication or linguistic skills.</a:t>
            </a:r>
          </a:p>
          <a:p>
            <a:pPr>
              <a:buNone/>
            </a:pPr>
            <a:endParaRPr lang="en-US" sz="2400" i="1" dirty="0" smtClean="0">
              <a:solidFill>
                <a:srgbClr val="C00000"/>
              </a:solidFill>
              <a:latin typeface="Comic Sans MS" pitchFamily="66" charset="0"/>
            </a:endParaRPr>
          </a:p>
          <a:p>
            <a:pPr>
              <a:buNone/>
            </a:pPr>
            <a:r>
              <a:rPr lang="en-US" sz="2400" i="1" dirty="0" smtClean="0">
                <a:solidFill>
                  <a:srgbClr val="C00000"/>
                </a:solidFill>
                <a:latin typeface="Comic Sans MS" pitchFamily="66" charset="0"/>
              </a:rPr>
              <a:t>   Language : </a:t>
            </a:r>
            <a:r>
              <a:rPr lang="en-US" sz="2400" i="1" dirty="0" err="1" smtClean="0">
                <a:solidFill>
                  <a:srgbClr val="C00000"/>
                </a:solidFill>
                <a:latin typeface="Comic Sans MS" pitchFamily="66" charset="0"/>
              </a:rPr>
              <a:t>Hinglish</a:t>
            </a:r>
            <a:r>
              <a:rPr lang="en-US" sz="2400" i="1" dirty="0" smtClean="0">
                <a:solidFill>
                  <a:srgbClr val="C00000"/>
                </a:solidFill>
                <a:latin typeface="Comic Sans MS" pitchFamily="66" charset="0"/>
              </a:rPr>
              <a:t> </a:t>
            </a:r>
          </a:p>
          <a:p>
            <a:pPr>
              <a:buNone/>
            </a:pP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50</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fontScale="85000" lnSpcReduction="20000"/>
          </a:bodyPr>
          <a:lstStyle/>
          <a:p>
            <a:r>
              <a:rPr lang="en-US" b="1" dirty="0" smtClean="0"/>
              <a:t>Political correctness </a:t>
            </a:r>
            <a:endParaRPr lang="en-US" dirty="0" smtClean="0"/>
          </a:p>
          <a:p>
            <a:pPr lvl="0"/>
            <a:r>
              <a:rPr lang="en-US" dirty="0" smtClean="0"/>
              <a:t>Respect sensitivities of people - specially the excluded and the marginalized?</a:t>
            </a:r>
          </a:p>
          <a:p>
            <a:pPr lvl="0"/>
            <a:r>
              <a:rPr lang="en-US" dirty="0" smtClean="0"/>
              <a:t>Sexist? </a:t>
            </a:r>
            <a:r>
              <a:rPr lang="en-US" dirty="0" err="1" smtClean="0"/>
              <a:t>Patronising</a:t>
            </a:r>
            <a:r>
              <a:rPr lang="en-US" dirty="0" smtClean="0"/>
              <a:t>? Inclusive? Respect? Represent ideology/approach?</a:t>
            </a:r>
          </a:p>
          <a:p>
            <a:r>
              <a:rPr lang="en-US" dirty="0" smtClean="0"/>
              <a:t> </a:t>
            </a:r>
            <a:r>
              <a:rPr lang="en-US" b="1" dirty="0" smtClean="0"/>
              <a:t>Domain wise terminology</a:t>
            </a:r>
            <a:endParaRPr lang="en-US" dirty="0" smtClean="0"/>
          </a:p>
          <a:p>
            <a:r>
              <a:rPr lang="en-US" dirty="0" smtClean="0"/>
              <a:t>Handicapped, -  Disabled, - Challenged: the visually challenged, etc. </a:t>
            </a:r>
          </a:p>
          <a:p>
            <a:r>
              <a:rPr lang="en-US" dirty="0" smtClean="0"/>
              <a:t>It is not mentally </a:t>
            </a:r>
            <a:r>
              <a:rPr lang="en-US" dirty="0" err="1" smtClean="0"/>
              <a:t>retarted</a:t>
            </a:r>
            <a:r>
              <a:rPr lang="en-US" dirty="0" smtClean="0"/>
              <a:t>/mentally challenged though. The right terminology is ‘differently enabled’. </a:t>
            </a:r>
          </a:p>
          <a:p>
            <a:r>
              <a:rPr lang="en-US" dirty="0" err="1" smtClean="0"/>
              <a:t>Traumatised</a:t>
            </a:r>
            <a:r>
              <a:rPr lang="en-US" dirty="0" smtClean="0"/>
              <a:t> – severely distressed</a:t>
            </a:r>
          </a:p>
          <a:p>
            <a:r>
              <a:rPr lang="en-US" dirty="0" smtClean="0"/>
              <a:t> Depressed classes -  Untouchable - </a:t>
            </a:r>
            <a:r>
              <a:rPr lang="en-US" dirty="0" err="1" smtClean="0"/>
              <a:t>harijans</a:t>
            </a:r>
            <a:r>
              <a:rPr lang="en-US" dirty="0" smtClean="0"/>
              <a:t> -  to SC/ST -  </a:t>
            </a:r>
            <a:r>
              <a:rPr lang="en-US" dirty="0" err="1" smtClean="0"/>
              <a:t>Dalit</a:t>
            </a:r>
            <a:r>
              <a:rPr lang="en-US" dirty="0" smtClean="0"/>
              <a:t>. </a:t>
            </a:r>
          </a:p>
          <a:p>
            <a:r>
              <a:rPr lang="en-US" dirty="0" smtClean="0"/>
              <a:t>Within the country itself, there is a lot of debate if one should use </a:t>
            </a:r>
            <a:r>
              <a:rPr lang="en-US" dirty="0" err="1" smtClean="0"/>
              <a:t>Dalit</a:t>
            </a:r>
            <a:r>
              <a:rPr lang="en-US" dirty="0" smtClean="0"/>
              <a:t> or not. It seems to be OK where the </a:t>
            </a:r>
            <a:r>
              <a:rPr lang="en-US" dirty="0" err="1" smtClean="0"/>
              <a:t>Dalit</a:t>
            </a:r>
            <a:r>
              <a:rPr lang="en-US" dirty="0" smtClean="0"/>
              <a:t> movement is strong, not so in others.</a:t>
            </a:r>
          </a:p>
          <a:p>
            <a:r>
              <a:rPr lang="en-US" dirty="0" smtClean="0"/>
              <a:t>Gender bias -  gender–sensitive words/gender neutral words</a:t>
            </a:r>
          </a:p>
          <a:p>
            <a:r>
              <a:rPr lang="en-US" dirty="0" smtClean="0"/>
              <a:t>He –She</a:t>
            </a:r>
          </a:p>
          <a:p>
            <a:r>
              <a:rPr lang="en-US" dirty="0" smtClean="0"/>
              <a:t>Third world – Global south/ down south</a:t>
            </a:r>
          </a:p>
          <a:p>
            <a:r>
              <a:rPr lang="en-US" dirty="0" smtClean="0"/>
              <a:t>Prostitute – Commercial sex worker</a:t>
            </a:r>
          </a:p>
          <a:p>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51</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b="1" i="1" dirty="0" smtClean="0"/>
          </a:p>
          <a:p>
            <a:pPr algn="ctr">
              <a:buNone/>
            </a:pPr>
            <a:endParaRPr lang="en-US" b="1" i="1" dirty="0" smtClean="0"/>
          </a:p>
          <a:p>
            <a:pPr algn="ctr">
              <a:buNone/>
            </a:pPr>
            <a:endParaRPr lang="en-US" b="1" i="1" dirty="0" smtClean="0"/>
          </a:p>
          <a:p>
            <a:pPr algn="ctr">
              <a:buNone/>
            </a:pPr>
            <a:endParaRPr lang="en-US" sz="2800" b="1" i="1" dirty="0" smtClean="0">
              <a:solidFill>
                <a:srgbClr val="C00000"/>
              </a:solidFill>
            </a:endParaRPr>
          </a:p>
          <a:p>
            <a:pPr algn="ctr">
              <a:buNone/>
            </a:pPr>
            <a:r>
              <a:rPr lang="en-US" sz="2800" b="1" i="1" dirty="0" smtClean="0">
                <a:solidFill>
                  <a:srgbClr val="C00000"/>
                </a:solidFill>
              </a:rPr>
              <a:t>Acknowledge and give full credit, </a:t>
            </a:r>
          </a:p>
          <a:p>
            <a:pPr algn="ctr">
              <a:buNone/>
            </a:pPr>
            <a:r>
              <a:rPr lang="en-US" sz="2800" b="1" i="1" dirty="0" smtClean="0">
                <a:solidFill>
                  <a:srgbClr val="C00000"/>
                </a:solidFill>
              </a:rPr>
              <a:t>but </a:t>
            </a:r>
          </a:p>
          <a:p>
            <a:pPr algn="ctr">
              <a:buNone/>
            </a:pPr>
            <a:r>
              <a:rPr lang="en-US" sz="2800" b="1" i="1" dirty="0" smtClean="0">
                <a:solidFill>
                  <a:srgbClr val="C00000"/>
                </a:solidFill>
              </a:rPr>
              <a:t>take full responsibility!</a:t>
            </a:r>
            <a:endParaRPr lang="en-US" sz="2800" dirty="0" smtClean="0">
              <a:solidFill>
                <a:srgbClr val="C00000"/>
              </a:solidFill>
            </a:endParaRPr>
          </a:p>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52</a:t>
            </a:fld>
            <a:endParaRPr lang="en-US" dirty="0"/>
          </a:p>
        </p:txBody>
      </p:sp>
      <p:sp>
        <p:nvSpPr>
          <p:cNvPr id="3" name="Subtitle 2"/>
          <p:cNvSpPr>
            <a:spLocks noGrp="1"/>
          </p:cNvSpPr>
          <p:nvPr>
            <p:ph type="subTitle" idx="1"/>
          </p:nvPr>
        </p:nvSpPr>
        <p:spPr/>
        <p:txBody>
          <a:bodyPr/>
          <a:lstStyle/>
          <a:p>
            <a:r>
              <a:rPr lang="en-US" dirty="0" smtClean="0"/>
              <a:t>Case Studies</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US" b="1" dirty="0" smtClean="0"/>
              <a:t>Case Study</a:t>
            </a:r>
            <a:endParaRPr lang="en-US" dirty="0" smtClean="0"/>
          </a:p>
          <a:p>
            <a:r>
              <a:rPr lang="en-US" dirty="0" smtClean="0"/>
              <a:t>All interventions have specific impact. </a:t>
            </a:r>
          </a:p>
          <a:p>
            <a:r>
              <a:rPr lang="en-US" dirty="0" smtClean="0"/>
              <a:t>Some of it can be expressed through numbers—humans love good figures!</a:t>
            </a:r>
          </a:p>
          <a:p>
            <a:r>
              <a:rPr lang="en-US" dirty="0" smtClean="0"/>
              <a:t>Some of it can be illustrated by the changes that were brought about. </a:t>
            </a:r>
          </a:p>
          <a:p>
            <a:r>
              <a:rPr lang="en-US" dirty="0" smtClean="0"/>
              <a:t>Underneath it all lies the bedrock: what significant impact, if at all, did the intervention make in the lives of ordinary people. It is this that the case study deals with.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53</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US" dirty="0" smtClean="0"/>
              <a:t>     Start with the situation in the area </a:t>
            </a:r>
            <a:r>
              <a:rPr lang="en-US" dirty="0" smtClean="0">
                <a:solidFill>
                  <a:srgbClr val="C00000"/>
                </a:solidFill>
              </a:rPr>
              <a:t>before the intervention</a:t>
            </a:r>
            <a:r>
              <a:rPr lang="en-US" dirty="0" smtClean="0"/>
              <a:t>. Then </a:t>
            </a:r>
            <a:r>
              <a:rPr lang="en-US" dirty="0" smtClean="0">
                <a:solidFill>
                  <a:srgbClr val="C00000"/>
                </a:solidFill>
              </a:rPr>
              <a:t>narrow it down to the person </a:t>
            </a:r>
            <a:r>
              <a:rPr lang="en-US" dirty="0" smtClean="0"/>
              <a:t>on who the focus will be. Take the events in </a:t>
            </a:r>
            <a:r>
              <a:rPr lang="en-US" dirty="0" smtClean="0">
                <a:solidFill>
                  <a:srgbClr val="C00000"/>
                </a:solidFill>
              </a:rPr>
              <a:t>chronological order</a:t>
            </a:r>
            <a:r>
              <a:rPr lang="en-US" dirty="0" smtClean="0"/>
              <a:t>. Point out the </a:t>
            </a:r>
            <a:r>
              <a:rPr lang="en-US" dirty="0" smtClean="0">
                <a:solidFill>
                  <a:srgbClr val="C00000"/>
                </a:solidFill>
              </a:rPr>
              <a:t>struggles</a:t>
            </a:r>
            <a:r>
              <a:rPr lang="en-US" dirty="0" smtClean="0"/>
              <a:t>, and </a:t>
            </a:r>
            <a:r>
              <a:rPr lang="en-US" dirty="0" smtClean="0">
                <a:solidFill>
                  <a:srgbClr val="C00000"/>
                </a:solidFill>
              </a:rPr>
              <a:t>triumphs</a:t>
            </a:r>
            <a:r>
              <a:rPr lang="en-US" dirty="0" smtClean="0"/>
              <a:t>. Draw attention to the emotions, support and hostility, the personal traumas. Remember, we are documenting a human story. Do not hesitate to bring in the human emotions. </a:t>
            </a:r>
            <a:r>
              <a:rPr lang="en-US" dirty="0" smtClean="0">
                <a:solidFill>
                  <a:srgbClr val="C00000"/>
                </a:solidFill>
              </a:rPr>
              <a:t>End with the unfinished tasks,</a:t>
            </a:r>
            <a:r>
              <a:rPr lang="en-US" dirty="0" smtClean="0"/>
              <a:t> and the next areas that the person or community will address. Do not give the impression that one particular intervention solved all the problems</a:t>
            </a:r>
          </a:p>
          <a:p>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54</a:t>
            </a:fld>
            <a:endParaRPr lang="en-US" dirty="0"/>
          </a:p>
        </p:txBody>
      </p:sp>
      <p:sp>
        <p:nvSpPr>
          <p:cNvPr id="3" name="Subtitle 2"/>
          <p:cNvSpPr>
            <a:spLocks noGrp="1"/>
          </p:cNvSpPr>
          <p:nvPr>
            <p:ph type="subTitle" idx="1"/>
          </p:nvPr>
        </p:nvSpPr>
        <p:spPr/>
        <p:txBody>
          <a:bodyPr/>
          <a:lstStyle/>
          <a:p>
            <a:r>
              <a:rPr lang="en-US" dirty="0" smtClean="0"/>
              <a:t>Power of direct quotes</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buNone/>
            </a:pPr>
            <a:r>
              <a:rPr lang="en-US" i="1" dirty="0" smtClean="0">
                <a:solidFill>
                  <a:srgbClr val="C00000"/>
                </a:solidFill>
              </a:rPr>
              <a:t>An unforgettable conversation with an old </a:t>
            </a:r>
            <a:r>
              <a:rPr lang="en-US" i="1" dirty="0" err="1" smtClean="0">
                <a:solidFill>
                  <a:srgbClr val="C00000"/>
                </a:solidFill>
              </a:rPr>
              <a:t>Adivasi</a:t>
            </a:r>
            <a:r>
              <a:rPr lang="en-US" i="1" dirty="0" smtClean="0">
                <a:solidFill>
                  <a:srgbClr val="C00000"/>
                </a:solidFill>
              </a:rPr>
              <a:t> woman.</a:t>
            </a:r>
          </a:p>
          <a:p>
            <a:pPr>
              <a:buNone/>
            </a:pPr>
            <a:endParaRPr lang="en-US" i="1" dirty="0" smtClean="0">
              <a:solidFill>
                <a:srgbClr val="C00000"/>
              </a:solidFill>
            </a:endParaRPr>
          </a:p>
          <a:p>
            <a:pPr>
              <a:buNone/>
            </a:pPr>
            <a:r>
              <a:rPr lang="en-US" i="1" dirty="0" smtClean="0">
                <a:solidFill>
                  <a:srgbClr val="C00000"/>
                </a:solidFill>
              </a:rPr>
              <a:t> “What would you do if you become sick?”</a:t>
            </a:r>
          </a:p>
          <a:p>
            <a:pPr>
              <a:buNone/>
            </a:pPr>
            <a:endParaRPr lang="en-US" i="1" dirty="0" smtClean="0">
              <a:solidFill>
                <a:srgbClr val="C00000"/>
              </a:solidFill>
            </a:endParaRPr>
          </a:p>
          <a:p>
            <a:pPr>
              <a:buNone/>
            </a:pPr>
            <a:r>
              <a:rPr lang="en-US" i="1" dirty="0" smtClean="0">
                <a:solidFill>
                  <a:srgbClr val="C00000"/>
                </a:solidFill>
              </a:rPr>
              <a:t> She did not pause even for a moment. “First I’ll pray to our god. If that does not work, I’ll try a sacrifice. Then I’ll go for the treatment of our doctor. Then I’ll try country medicine. If all of them fail me, then I’ll go to the government hospital to die.” </a:t>
            </a:r>
          </a:p>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55</a:t>
            </a:fld>
            <a:endParaRPr lang="en-US" dirty="0"/>
          </a:p>
        </p:txBody>
      </p:sp>
      <p:sp>
        <p:nvSpPr>
          <p:cNvPr id="3" name="Subtitle 2"/>
          <p:cNvSpPr>
            <a:spLocks noGrp="1"/>
          </p:cNvSpPr>
          <p:nvPr>
            <p:ph type="subTitle" idx="1"/>
          </p:nvPr>
        </p:nvSpPr>
        <p:spPr/>
        <p:txBody>
          <a:bodyPr>
            <a:normAutofit fontScale="77500" lnSpcReduction="20000"/>
          </a:bodyPr>
          <a:lstStyle/>
          <a:p>
            <a:r>
              <a:rPr lang="en-US" dirty="0" smtClean="0"/>
              <a:t>Workshop/training Reports  - </a:t>
            </a:r>
            <a:r>
              <a:rPr lang="en-US" i="1" dirty="0" smtClean="0">
                <a:solidFill>
                  <a:srgbClr val="C00000"/>
                </a:solidFill>
              </a:rPr>
              <a:t>Monuments to the conference!</a:t>
            </a:r>
          </a:p>
          <a:p>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lvl="0"/>
            <a:r>
              <a:rPr lang="en-US" dirty="0" smtClean="0"/>
              <a:t>Key points made in each presentation</a:t>
            </a:r>
          </a:p>
          <a:p>
            <a:pPr lvl="0"/>
            <a:r>
              <a:rPr lang="en-US" dirty="0" smtClean="0"/>
              <a:t>Include the examples</a:t>
            </a:r>
          </a:p>
          <a:p>
            <a:pPr lvl="0"/>
            <a:r>
              <a:rPr lang="en-US" dirty="0" smtClean="0"/>
              <a:t>Include the discussions (questions from the floor &amp; clarification by the expert)</a:t>
            </a:r>
          </a:p>
          <a:p>
            <a:pPr lvl="0"/>
            <a:r>
              <a:rPr lang="en-US" dirty="0" smtClean="0"/>
              <a:t>Report the areas of divergence in detail</a:t>
            </a:r>
          </a:p>
          <a:p>
            <a:pPr lvl="0"/>
            <a:r>
              <a:rPr lang="en-US" dirty="0" smtClean="0"/>
              <a:t>If a consensus was reached- report why</a:t>
            </a:r>
          </a:p>
          <a:p>
            <a:pPr lvl="0"/>
            <a:r>
              <a:rPr lang="en-US" dirty="0" smtClean="0"/>
              <a:t>If not, report different points of views and clearly mention no consensus was reached</a:t>
            </a:r>
          </a:p>
          <a:p>
            <a:pPr lvl="0">
              <a:buNone/>
            </a:pPr>
            <a:r>
              <a:rPr lang="en-US" dirty="0" smtClean="0"/>
              <a:t> </a:t>
            </a:r>
          </a:p>
          <a:p>
            <a:pPr lvl="0">
              <a:buNone/>
            </a:pPr>
            <a:r>
              <a:rPr lang="en-US" b="1" dirty="0" smtClean="0">
                <a:solidFill>
                  <a:srgbClr val="C00000"/>
                </a:solidFill>
              </a:rPr>
              <a:t>…actually for most purposes, a two page summary and a set of resolution suffice. </a:t>
            </a:r>
            <a:endParaRPr lang="en-US" dirty="0" smtClean="0">
              <a:solidFill>
                <a:srgbClr val="C00000"/>
              </a:solidFill>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56</a:t>
            </a:fld>
            <a:endParaRPr lang="en-US" dirty="0"/>
          </a:p>
        </p:txBody>
      </p:sp>
      <p:sp>
        <p:nvSpPr>
          <p:cNvPr id="3" name="Subtitle 2"/>
          <p:cNvSpPr>
            <a:spLocks noGrp="1"/>
          </p:cNvSpPr>
          <p:nvPr>
            <p:ph type="subTitle" idx="1"/>
          </p:nvPr>
        </p:nvSpPr>
        <p:spPr/>
        <p:txBody>
          <a:bodyPr/>
          <a:lstStyle/>
          <a:p>
            <a:r>
              <a:rPr lang="en-US" dirty="0" smtClean="0"/>
              <a:t>Information management</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lnSpcReduction="10000"/>
          </a:bodyPr>
          <a:lstStyle/>
          <a:p>
            <a:pPr lvl="0">
              <a:buNone/>
            </a:pPr>
            <a:r>
              <a:rPr lang="en-US" dirty="0" smtClean="0">
                <a:solidFill>
                  <a:srgbClr val="C00000"/>
                </a:solidFill>
              </a:rPr>
              <a:t>Data table add authority to your writing</a:t>
            </a:r>
          </a:p>
          <a:p>
            <a:pPr lvl="0">
              <a:buNone/>
            </a:pPr>
            <a:r>
              <a:rPr lang="en-US" dirty="0" smtClean="0"/>
              <a:t>These are revenue to investment rates for some states.</a:t>
            </a:r>
          </a:p>
          <a:p>
            <a:pPr lvl="0">
              <a:buNone/>
            </a:pPr>
            <a:endParaRPr lang="en-US" dirty="0" smtClean="0"/>
          </a:p>
          <a:p>
            <a:pPr lvl="0">
              <a:buNone/>
            </a:pPr>
            <a:endParaRPr lang="en-US" dirty="0" smtClean="0"/>
          </a:p>
          <a:p>
            <a:pPr lvl="0">
              <a:buNone/>
            </a:pPr>
            <a:endParaRPr lang="en-US" dirty="0" smtClean="0"/>
          </a:p>
          <a:p>
            <a:pPr lvl="0">
              <a:buNone/>
            </a:pPr>
            <a:endParaRPr lang="en-US" dirty="0" smtClean="0"/>
          </a:p>
          <a:p>
            <a:pPr lvl="0">
              <a:buNone/>
            </a:pPr>
            <a:endParaRPr lang="en-US" dirty="0" smtClean="0"/>
          </a:p>
          <a:p>
            <a:pPr lvl="0">
              <a:buNone/>
            </a:pPr>
            <a:endParaRPr lang="en-US" dirty="0" smtClean="0"/>
          </a:p>
          <a:p>
            <a:pPr lvl="0">
              <a:buNone/>
            </a:pPr>
            <a:r>
              <a:rPr lang="en-US" dirty="0" smtClean="0"/>
              <a:t>     This in itself does not provide much information to the reader. But once we put it through a number cruncher, then it strikes us that the profit from investment in forests is about </a:t>
            </a:r>
            <a:r>
              <a:rPr lang="en-US" b="1" dirty="0" smtClean="0">
                <a:solidFill>
                  <a:srgbClr val="FF0000"/>
                </a:solidFill>
              </a:rPr>
              <a:t>200%! </a:t>
            </a:r>
          </a:p>
          <a:p>
            <a:pPr lvl="0">
              <a:buNone/>
            </a:pPr>
            <a:r>
              <a:rPr lang="en-US" dirty="0" smtClean="0"/>
              <a:t>      </a:t>
            </a:r>
            <a:r>
              <a:rPr lang="en-US" b="1" dirty="0" smtClean="0">
                <a:solidFill>
                  <a:srgbClr val="C00000"/>
                </a:solidFill>
              </a:rPr>
              <a:t>Explain that to the reader !</a:t>
            </a:r>
            <a:endParaRPr lang="en-US" b="1" dirty="0">
              <a:solidFill>
                <a:srgbClr val="C00000"/>
              </a:solidFill>
            </a:endParaRPr>
          </a:p>
        </p:txBody>
      </p:sp>
      <p:graphicFrame>
        <p:nvGraphicFramePr>
          <p:cNvPr id="6" name="Table 5"/>
          <p:cNvGraphicFramePr>
            <a:graphicFrameLocks noGrp="1"/>
          </p:cNvGraphicFramePr>
          <p:nvPr/>
        </p:nvGraphicFramePr>
        <p:xfrm>
          <a:off x="1066800" y="1981200"/>
          <a:ext cx="6096000" cy="18542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State</a:t>
                      </a:r>
                      <a:endParaRPr lang="en-US" dirty="0"/>
                    </a:p>
                  </a:txBody>
                  <a:tcPr/>
                </a:tc>
                <a:tc>
                  <a:txBody>
                    <a:bodyPr/>
                    <a:lstStyle/>
                    <a:p>
                      <a:r>
                        <a:rPr lang="en-US" dirty="0" smtClean="0"/>
                        <a:t>Revenue </a:t>
                      </a:r>
                      <a:endParaRPr lang="en-US" dirty="0"/>
                    </a:p>
                  </a:txBody>
                  <a:tcPr/>
                </a:tc>
                <a:tc>
                  <a:txBody>
                    <a:bodyPr/>
                    <a:lstStyle/>
                    <a:p>
                      <a:r>
                        <a:rPr lang="en-US" dirty="0" smtClean="0"/>
                        <a:t>Investment </a:t>
                      </a:r>
                      <a:endParaRPr lang="en-US" dirty="0"/>
                    </a:p>
                  </a:txBody>
                  <a:tcPr/>
                </a:tc>
              </a:tr>
              <a:tr h="370840">
                <a:tc>
                  <a:txBody>
                    <a:bodyPr/>
                    <a:lstStyle/>
                    <a:p>
                      <a:r>
                        <a:rPr lang="en-US" dirty="0" smtClean="0"/>
                        <a:t>Madhya Pradesh </a:t>
                      </a:r>
                      <a:endParaRPr lang="en-US" dirty="0"/>
                    </a:p>
                  </a:txBody>
                  <a:tcPr/>
                </a:tc>
                <a:tc>
                  <a:txBody>
                    <a:bodyPr/>
                    <a:lstStyle/>
                    <a:p>
                      <a:r>
                        <a:rPr lang="en-US" dirty="0" smtClean="0"/>
                        <a:t>41.15</a:t>
                      </a:r>
                      <a:endParaRPr lang="en-US" dirty="0"/>
                    </a:p>
                  </a:txBody>
                  <a:tcPr/>
                </a:tc>
                <a:tc>
                  <a:txBody>
                    <a:bodyPr/>
                    <a:lstStyle/>
                    <a:p>
                      <a:r>
                        <a:rPr lang="en-US" dirty="0" smtClean="0"/>
                        <a:t>22.10</a:t>
                      </a:r>
                      <a:endParaRPr lang="en-US" dirty="0"/>
                    </a:p>
                  </a:txBody>
                  <a:tcPr/>
                </a:tc>
              </a:tr>
              <a:tr h="370840">
                <a:tc>
                  <a:txBody>
                    <a:bodyPr/>
                    <a:lstStyle/>
                    <a:p>
                      <a:r>
                        <a:rPr lang="en-US" dirty="0" smtClean="0"/>
                        <a:t>Orissa</a:t>
                      </a:r>
                      <a:endParaRPr lang="en-US" dirty="0"/>
                    </a:p>
                  </a:txBody>
                  <a:tcPr/>
                </a:tc>
                <a:tc>
                  <a:txBody>
                    <a:bodyPr/>
                    <a:lstStyle/>
                    <a:p>
                      <a:r>
                        <a:rPr lang="en-US" dirty="0" smtClean="0"/>
                        <a:t>16.71</a:t>
                      </a:r>
                      <a:endParaRPr lang="en-US" dirty="0"/>
                    </a:p>
                  </a:txBody>
                  <a:tcPr/>
                </a:tc>
                <a:tc>
                  <a:txBody>
                    <a:bodyPr/>
                    <a:lstStyle/>
                    <a:p>
                      <a:r>
                        <a:rPr lang="en-US" dirty="0" smtClean="0"/>
                        <a:t>05.47</a:t>
                      </a:r>
                      <a:endParaRPr lang="en-US" dirty="0"/>
                    </a:p>
                  </a:txBody>
                  <a:tcPr/>
                </a:tc>
              </a:tr>
              <a:tr h="370840">
                <a:tc>
                  <a:txBody>
                    <a:bodyPr/>
                    <a:lstStyle/>
                    <a:p>
                      <a:r>
                        <a:rPr lang="en-US" dirty="0" err="1" smtClean="0"/>
                        <a:t>Keralam</a:t>
                      </a:r>
                      <a:endParaRPr lang="en-US" dirty="0"/>
                    </a:p>
                  </a:txBody>
                  <a:tcPr/>
                </a:tc>
                <a:tc>
                  <a:txBody>
                    <a:bodyPr/>
                    <a:lstStyle/>
                    <a:p>
                      <a:r>
                        <a:rPr lang="en-US" dirty="0" smtClean="0"/>
                        <a:t>161.37</a:t>
                      </a:r>
                      <a:endParaRPr lang="en-US" dirty="0"/>
                    </a:p>
                  </a:txBody>
                  <a:tcPr/>
                </a:tc>
                <a:tc>
                  <a:txBody>
                    <a:bodyPr/>
                    <a:lstStyle/>
                    <a:p>
                      <a:r>
                        <a:rPr lang="en-US" dirty="0" smtClean="0"/>
                        <a:t>48.60</a:t>
                      </a:r>
                      <a:endParaRPr lang="en-US" dirty="0"/>
                    </a:p>
                  </a:txBody>
                  <a:tcPr/>
                </a:tc>
              </a:tr>
              <a:tr h="370840">
                <a:tc>
                  <a:txBody>
                    <a:bodyPr/>
                    <a:lstStyle/>
                    <a:p>
                      <a:r>
                        <a:rPr lang="en-US" dirty="0" smtClean="0"/>
                        <a:t>Karnataka</a:t>
                      </a:r>
                      <a:endParaRPr lang="en-US" dirty="0"/>
                    </a:p>
                  </a:txBody>
                  <a:tcPr/>
                </a:tc>
                <a:tc>
                  <a:txBody>
                    <a:bodyPr/>
                    <a:lstStyle/>
                    <a:p>
                      <a:r>
                        <a:rPr lang="en-US" dirty="0" smtClean="0"/>
                        <a:t>81.73</a:t>
                      </a:r>
                      <a:endParaRPr lang="en-US" dirty="0"/>
                    </a:p>
                  </a:txBody>
                  <a:tcPr/>
                </a:tc>
                <a:tc>
                  <a:txBody>
                    <a:bodyPr/>
                    <a:lstStyle/>
                    <a:p>
                      <a:r>
                        <a:rPr lang="en-US" dirty="0" smtClean="0"/>
                        <a:t>32.29</a:t>
                      </a:r>
                      <a:endParaRPr lang="en-US" dirty="0"/>
                    </a:p>
                  </a:txBody>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57</a:t>
            </a:fld>
            <a:endParaRPr lang="en-US" dirty="0"/>
          </a:p>
        </p:txBody>
      </p:sp>
      <p:sp>
        <p:nvSpPr>
          <p:cNvPr id="3" name="Subtitle 2"/>
          <p:cNvSpPr>
            <a:spLocks noGrp="1"/>
          </p:cNvSpPr>
          <p:nvPr>
            <p:ph type="subTitle" idx="1"/>
          </p:nvPr>
        </p:nvSpPr>
        <p:spPr/>
        <p:txBody>
          <a:bodyPr/>
          <a:lstStyle/>
          <a:p>
            <a:r>
              <a:rPr lang="en-GB" dirty="0" smtClean="0">
                <a:solidFill>
                  <a:srgbClr val="C00000"/>
                </a:solidFill>
              </a:rPr>
              <a:t>Keeping a fact sheet and a program brief</a:t>
            </a:r>
            <a:endParaRPr lang="en-US" dirty="0">
              <a:solidFill>
                <a:srgbClr val="C00000"/>
              </a:solidFill>
            </a:endParaRPr>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58</a:t>
            </a:fld>
            <a:endParaRPr lang="en-US" dirty="0"/>
          </a:p>
        </p:txBody>
      </p:sp>
      <p:sp>
        <p:nvSpPr>
          <p:cNvPr id="3" name="Subtitle 2"/>
          <p:cNvSpPr>
            <a:spLocks noGrp="1"/>
          </p:cNvSpPr>
          <p:nvPr>
            <p:ph type="subTitle" idx="1"/>
          </p:nvPr>
        </p:nvSpPr>
        <p:spPr/>
        <p:txBody>
          <a:bodyPr/>
          <a:lstStyle/>
          <a:p>
            <a:pPr algn="ctr"/>
            <a:r>
              <a:rPr lang="en-US" dirty="0" smtClean="0"/>
              <a:t>The Newsletter</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59</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pPr algn="ctr">
              <a:buNone/>
            </a:pPr>
            <a:endParaRPr lang="en-US" sz="4000" dirty="0" smtClean="0"/>
          </a:p>
          <a:p>
            <a:pPr algn="ctr">
              <a:buNone/>
            </a:pPr>
            <a:endParaRPr lang="en-US" sz="4000" b="1" dirty="0" smtClean="0"/>
          </a:p>
          <a:p>
            <a:pPr algn="ctr">
              <a:buNone/>
            </a:pPr>
            <a:r>
              <a:rPr lang="en-US" sz="4000" b="1" dirty="0" smtClean="0"/>
              <a:t>Living in a Digital World.</a:t>
            </a:r>
            <a:endParaRPr lang="en-US" sz="4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lgn="ctr">
              <a:buNone/>
            </a:pPr>
            <a:endParaRPr lang="en-US" sz="4000" dirty="0" smtClean="0">
              <a:solidFill>
                <a:schemeClr val="bg2"/>
              </a:solidFill>
            </a:endParaRPr>
          </a:p>
          <a:p>
            <a:pPr algn="ctr">
              <a:buNone/>
            </a:pPr>
            <a:endParaRPr lang="en-US" sz="4000" dirty="0" smtClean="0">
              <a:solidFill>
                <a:schemeClr val="bg2"/>
              </a:solidFill>
            </a:endParaRPr>
          </a:p>
          <a:p>
            <a:pPr algn="ctr">
              <a:lnSpc>
                <a:spcPts val="3500"/>
              </a:lnSpc>
              <a:buNone/>
            </a:pPr>
            <a:r>
              <a:rPr lang="en-US" sz="3200" b="1" dirty="0" smtClean="0">
                <a:solidFill>
                  <a:srgbClr val="A50021"/>
                </a:solidFill>
              </a:rPr>
              <a:t>What is Communication?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60</a:t>
            </a:fld>
            <a:endParaRPr lang="en-US" dirty="0"/>
          </a:p>
        </p:txBody>
      </p:sp>
      <p:sp>
        <p:nvSpPr>
          <p:cNvPr id="3" name="Subtitle 2"/>
          <p:cNvSpPr>
            <a:spLocks noGrp="1"/>
          </p:cNvSpPr>
          <p:nvPr>
            <p:ph type="subTitle" idx="1"/>
          </p:nvPr>
        </p:nvSpPr>
        <p:spPr>
          <a:xfrm>
            <a:off x="533400" y="762000"/>
            <a:ext cx="8303683" cy="444502"/>
          </a:xfrm>
          <a:solidFill>
            <a:schemeClr val="accent1">
              <a:lumMod val="40000"/>
              <a:lumOff val="60000"/>
            </a:schemeClr>
          </a:solidFill>
        </p:spPr>
        <p:txBody>
          <a:bodyPr/>
          <a:lstStyle/>
          <a:p>
            <a:pPr algn="ctr"/>
            <a:r>
              <a:rPr lang="en-US" b="0" dirty="0" smtClean="0">
                <a:solidFill>
                  <a:schemeClr val="tx1"/>
                </a:solidFill>
              </a:rPr>
              <a:t>Basic norms for electronic communication</a:t>
            </a:r>
            <a:endParaRPr lang="en-US" b="0" dirty="0">
              <a:solidFill>
                <a:schemeClr val="tx1"/>
              </a:solidFill>
            </a:endParaRPr>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609600" y="1447800"/>
            <a:ext cx="7620000" cy="4337050"/>
          </a:xfrm>
        </p:spPr>
        <p:txBody>
          <a:bodyPr>
            <a:normAutofit/>
          </a:bodyPr>
          <a:lstStyle/>
          <a:p>
            <a:endParaRPr lang="en-GB" sz="2400" dirty="0" smtClean="0"/>
          </a:p>
          <a:p>
            <a:r>
              <a:rPr lang="en-GB" sz="2400" dirty="0" smtClean="0">
                <a:solidFill>
                  <a:srgbClr val="C00000"/>
                </a:solidFill>
              </a:rPr>
              <a:t>Subject line</a:t>
            </a:r>
          </a:p>
          <a:p>
            <a:r>
              <a:rPr lang="en-GB" sz="2400" dirty="0" smtClean="0">
                <a:solidFill>
                  <a:srgbClr val="C00000"/>
                </a:solidFill>
              </a:rPr>
              <a:t>To or CC.. And BCC</a:t>
            </a:r>
          </a:p>
          <a:p>
            <a:r>
              <a:rPr lang="en-GB" sz="2400" dirty="0" smtClean="0">
                <a:solidFill>
                  <a:srgbClr val="C00000"/>
                </a:solidFill>
              </a:rPr>
              <a:t>Content - one key message, paragraphs, PS/NB</a:t>
            </a:r>
          </a:p>
          <a:p>
            <a:r>
              <a:rPr lang="en-GB" sz="2400" dirty="0" smtClean="0">
                <a:solidFill>
                  <a:srgbClr val="C00000"/>
                </a:solidFill>
              </a:rPr>
              <a:t>Signing off</a:t>
            </a:r>
            <a:endParaRPr lang="en-US" sz="2400" dirty="0" smtClean="0">
              <a:solidFill>
                <a:srgbClr val="C00000"/>
              </a:solidFill>
            </a:endParaRPr>
          </a:p>
          <a:p>
            <a:r>
              <a:rPr lang="en-GB" sz="2400" dirty="0" err="1" smtClean="0">
                <a:solidFill>
                  <a:srgbClr val="C00000"/>
                </a:solidFill>
              </a:rPr>
              <a:t>Forme</a:t>
            </a:r>
            <a:r>
              <a:rPr lang="en-GB" sz="2400" dirty="0" smtClean="0">
                <a:solidFill>
                  <a:srgbClr val="C00000"/>
                </a:solidFill>
              </a:rPr>
              <a:t> de politesse</a:t>
            </a:r>
          </a:p>
          <a:p>
            <a:r>
              <a:rPr lang="en-GB" sz="2400" dirty="0" smtClean="0">
                <a:solidFill>
                  <a:srgbClr val="C00000"/>
                </a:solidFill>
              </a:rPr>
              <a:t>Attachment (Size/format)</a:t>
            </a:r>
          </a:p>
          <a:p>
            <a:r>
              <a:rPr lang="en-GB" sz="2400" dirty="0" smtClean="0">
                <a:solidFill>
                  <a:srgbClr val="C00000"/>
                </a:solidFill>
              </a:rPr>
              <a:t>This is to.../ I am writing to</a:t>
            </a:r>
          </a:p>
          <a:p>
            <a:endParaRPr lang="en-US" sz="2800" dirty="0" smtClean="0"/>
          </a:p>
          <a:p>
            <a:pPr>
              <a:buNone/>
            </a:pPr>
            <a:endParaRPr lang="en-US" sz="2800" dirty="0" smtClean="0"/>
          </a:p>
          <a:p>
            <a:pPr>
              <a:buNone/>
            </a:pP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0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20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20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61</a:t>
            </a:fld>
            <a:endParaRPr lang="en-US" dirty="0"/>
          </a:p>
        </p:txBody>
      </p:sp>
      <p:sp>
        <p:nvSpPr>
          <p:cNvPr id="3" name="Subtitle 2"/>
          <p:cNvSpPr>
            <a:spLocks noGrp="1"/>
          </p:cNvSpPr>
          <p:nvPr>
            <p:ph type="subTitle" idx="1"/>
          </p:nvPr>
        </p:nvSpPr>
        <p:spPr/>
        <p:txBody>
          <a:bodyPr/>
          <a:lstStyle/>
          <a:p>
            <a:r>
              <a:rPr lang="en-US" dirty="0" smtClean="0"/>
              <a:t>Acknowledge!</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dirty="0"/>
          </a:p>
        </p:txBody>
      </p:sp>
      <p:pic>
        <p:nvPicPr>
          <p:cNvPr id="6" name="Picture 5" descr="cid:10.322108360@web161424.mail.bf1.yahoo.com"/>
          <p:cNvPicPr/>
          <p:nvPr/>
        </p:nvPicPr>
        <p:blipFill>
          <a:blip r:embed="rId2" r:link="rId3" cstate="print"/>
          <a:srcRect/>
          <a:stretch>
            <a:fillRect/>
          </a:stretch>
        </p:blipFill>
        <p:spPr bwMode="auto">
          <a:xfrm>
            <a:off x="1600200" y="1295400"/>
            <a:ext cx="5486399" cy="381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62</a:t>
            </a:fld>
            <a:endParaRPr lang="en-US" dirty="0"/>
          </a:p>
        </p:txBody>
      </p:sp>
      <p:sp>
        <p:nvSpPr>
          <p:cNvPr id="3" name="Subtitle 2"/>
          <p:cNvSpPr>
            <a:spLocks noGrp="1"/>
          </p:cNvSpPr>
          <p:nvPr>
            <p:ph type="subTitle" idx="1"/>
          </p:nvPr>
        </p:nvSpPr>
        <p:spPr/>
        <p:txBody>
          <a:bodyPr/>
          <a:lstStyle/>
          <a:p>
            <a:r>
              <a:rPr lang="en-US" b="0" dirty="0" smtClean="0"/>
              <a:t>Tell me something, I don’t know!</a:t>
            </a:r>
            <a:endParaRPr lang="en-US" b="0"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066800"/>
            <a:ext cx="8305800" cy="4337050"/>
          </a:xfrm>
        </p:spPr>
        <p:txBody>
          <a:bodyPr>
            <a:normAutofit lnSpcReduction="10000"/>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sz="1800" dirty="0" smtClean="0"/>
              <a:t>Two women carrying wood.</a:t>
            </a:r>
          </a:p>
          <a:p>
            <a:pPr>
              <a:buNone/>
            </a:pPr>
            <a:r>
              <a:rPr lang="en-US" sz="1800" dirty="0" smtClean="0"/>
              <a:t>Children going to school.</a:t>
            </a:r>
          </a:p>
          <a:p>
            <a:pPr>
              <a:buNone/>
            </a:pPr>
            <a:r>
              <a:rPr lang="en-US" sz="1800" dirty="0" smtClean="0"/>
              <a:t>Participatory community discussion.</a:t>
            </a:r>
          </a:p>
          <a:p>
            <a:pPr>
              <a:buNone/>
            </a:pPr>
            <a:endParaRPr lang="en-US" sz="1800" dirty="0"/>
          </a:p>
        </p:txBody>
      </p:sp>
      <p:pic>
        <p:nvPicPr>
          <p:cNvPr id="7" name="Picture 6" descr="cid:2.322108360@web161424.mail.bf1.yahoo.com"/>
          <p:cNvPicPr/>
          <p:nvPr/>
        </p:nvPicPr>
        <p:blipFill>
          <a:blip r:embed="rId2" r:link="rId3" cstate="print"/>
          <a:srcRect/>
          <a:stretch>
            <a:fillRect/>
          </a:stretch>
        </p:blipFill>
        <p:spPr bwMode="auto">
          <a:xfrm>
            <a:off x="2057400" y="1066800"/>
            <a:ext cx="4191000" cy="304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9" end="9"/>
                                            </p:txEl>
                                          </p:spTgt>
                                        </p:tgtEl>
                                        <p:attrNameLst>
                                          <p:attrName>style.visibility</p:attrName>
                                        </p:attrNameLst>
                                      </p:cBhvr>
                                      <p:to>
                                        <p:strVal val="visible"/>
                                      </p:to>
                                    </p:set>
                                    <p:animEffect transition="in" filter="fade">
                                      <p:cBhvr>
                                        <p:cTn id="12" dur="2000"/>
                                        <p:tgtEl>
                                          <p:spTgt spid="5">
                                            <p:txEl>
                                              <p:pRg st="9"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0" end="10"/>
                                            </p:txEl>
                                          </p:spTgt>
                                        </p:tgtEl>
                                        <p:attrNameLst>
                                          <p:attrName>style.visibility</p:attrName>
                                        </p:attrNameLst>
                                      </p:cBhvr>
                                      <p:to>
                                        <p:strVal val="visible"/>
                                      </p:to>
                                    </p:set>
                                    <p:animEffect transition="in" filter="fade">
                                      <p:cBhvr>
                                        <p:cTn id="17" dur="2000"/>
                                        <p:tgtEl>
                                          <p:spTgt spid="5">
                                            <p:txEl>
                                              <p:pRg st="1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11" end="11"/>
                                            </p:txEl>
                                          </p:spTgt>
                                        </p:tgtEl>
                                        <p:attrNameLst>
                                          <p:attrName>style.visibility</p:attrName>
                                        </p:attrNameLst>
                                      </p:cBhvr>
                                      <p:to>
                                        <p:strVal val="visible"/>
                                      </p:to>
                                    </p:set>
                                    <p:animEffect transition="in" filter="fade">
                                      <p:cBhvr>
                                        <p:cTn id="22" dur="20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63</a:t>
            </a:fld>
            <a:endParaRPr lang="en-US" dirty="0"/>
          </a:p>
        </p:txBody>
      </p:sp>
      <p:sp>
        <p:nvSpPr>
          <p:cNvPr id="3" name="Subtitle 2"/>
          <p:cNvSpPr>
            <a:spLocks noGrp="1"/>
          </p:cNvSpPr>
          <p:nvPr>
            <p:ph type="subTitle" idx="1"/>
          </p:nvPr>
        </p:nvSpPr>
        <p:spPr/>
        <p:txBody>
          <a:bodyPr/>
          <a:lstStyle/>
          <a:p>
            <a:r>
              <a:rPr lang="en-US" dirty="0" smtClean="0"/>
              <a:t>Be proactive in giving information</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endParaRPr lang="en-US" dirty="0"/>
          </a:p>
        </p:txBody>
      </p:sp>
      <p:pic>
        <p:nvPicPr>
          <p:cNvPr id="6" name="Picture 5" descr="cid:9.322108360@web161424.mail.bf1.yahoo.com"/>
          <p:cNvPicPr/>
          <p:nvPr/>
        </p:nvPicPr>
        <p:blipFill>
          <a:blip r:embed="rId2" r:link="rId3" cstate="print"/>
          <a:srcRect/>
          <a:stretch>
            <a:fillRect/>
          </a:stretch>
        </p:blipFill>
        <p:spPr bwMode="auto">
          <a:xfrm>
            <a:off x="1905000" y="1143000"/>
            <a:ext cx="5186362" cy="3819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64</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r>
              <a:rPr lang="en-US" dirty="0" smtClean="0"/>
              <a:t>Sharing Documents Electronically</a:t>
            </a:r>
          </a:p>
          <a:p>
            <a:r>
              <a:rPr lang="en-US" dirty="0" smtClean="0"/>
              <a:t>Naming Conventions</a:t>
            </a: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65</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pPr algn="ctr">
              <a:buNone/>
            </a:pPr>
            <a:endParaRPr lang="en-US" sz="4000" b="1" dirty="0" smtClean="0">
              <a:solidFill>
                <a:srgbClr val="C00000"/>
              </a:solidFill>
            </a:endParaRPr>
          </a:p>
          <a:p>
            <a:pPr algn="ctr">
              <a:buNone/>
            </a:pPr>
            <a:endParaRPr lang="en-US" sz="4000" b="1" smtClean="0">
              <a:solidFill>
                <a:srgbClr val="C00000"/>
              </a:solidFill>
            </a:endParaRPr>
          </a:p>
          <a:p>
            <a:pPr algn="ctr">
              <a:buNone/>
            </a:pPr>
            <a:r>
              <a:rPr lang="en-US" sz="4000" b="1" smtClean="0">
                <a:solidFill>
                  <a:srgbClr val="C00000"/>
                </a:solidFill>
              </a:rPr>
              <a:t>Photography</a:t>
            </a:r>
            <a:endParaRPr lang="en-US" sz="4000" b="1" dirty="0">
              <a:solidFill>
                <a:srgbClr val="C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7</a:t>
            </a:fld>
            <a:endParaRPr lang="en-US" dirty="0"/>
          </a:p>
        </p:txBody>
      </p:sp>
      <p:sp>
        <p:nvSpPr>
          <p:cNvPr id="3" name="Subtitle 2"/>
          <p:cNvSpPr>
            <a:spLocks noGrp="1"/>
          </p:cNvSpPr>
          <p:nvPr>
            <p:ph type="subTitle" idx="1"/>
          </p:nvPr>
        </p:nvSpPr>
        <p:spPr/>
        <p:txBody>
          <a:bodyPr/>
          <a:lstStyle/>
          <a:p>
            <a:endParaRPr lang="en-US"/>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lstStyle/>
          <a:p>
            <a:pPr algn="ctr">
              <a:lnSpc>
                <a:spcPts val="3500"/>
              </a:lnSpc>
              <a:buFontTx/>
              <a:buNone/>
            </a:pPr>
            <a:endParaRPr lang="en-US" sz="3200" b="1" dirty="0" smtClean="0">
              <a:solidFill>
                <a:srgbClr val="A50021"/>
              </a:solidFill>
            </a:endParaRPr>
          </a:p>
          <a:p>
            <a:pPr algn="ctr">
              <a:lnSpc>
                <a:spcPts val="3500"/>
              </a:lnSpc>
              <a:buFontTx/>
              <a:buNone/>
            </a:pPr>
            <a:r>
              <a:rPr lang="en-US" sz="3200" b="1" dirty="0" smtClean="0">
                <a:solidFill>
                  <a:srgbClr val="A50021"/>
                </a:solidFill>
              </a:rPr>
              <a:t>Communication </a:t>
            </a:r>
          </a:p>
          <a:p>
            <a:pPr algn="ctr">
              <a:lnSpc>
                <a:spcPts val="3500"/>
              </a:lnSpc>
              <a:buFontTx/>
              <a:buNone/>
            </a:pPr>
            <a:endParaRPr lang="en-US" b="1" dirty="0" smtClean="0">
              <a:solidFill>
                <a:srgbClr val="A50021"/>
              </a:solidFill>
            </a:endParaRPr>
          </a:p>
          <a:p>
            <a:pPr algn="ctr">
              <a:lnSpc>
                <a:spcPts val="3500"/>
              </a:lnSpc>
              <a:buFontTx/>
              <a:buNone/>
            </a:pPr>
            <a:r>
              <a:rPr lang="en-US" sz="2800" b="1" dirty="0" smtClean="0">
                <a:solidFill>
                  <a:srgbClr val="A50021"/>
                </a:solidFill>
              </a:rPr>
              <a:t>is the process to impart </a:t>
            </a:r>
            <a:r>
              <a:rPr lang="en-US" sz="2800" b="1" dirty="0" smtClean="0">
                <a:solidFill>
                  <a:srgbClr val="FF0000"/>
                </a:solidFill>
              </a:rPr>
              <a:t>information</a:t>
            </a:r>
            <a:r>
              <a:rPr lang="en-US" sz="2800" b="1" dirty="0" smtClean="0">
                <a:solidFill>
                  <a:srgbClr val="A50021"/>
                </a:solidFill>
              </a:rPr>
              <a:t> </a:t>
            </a:r>
          </a:p>
          <a:p>
            <a:pPr algn="ctr">
              <a:lnSpc>
                <a:spcPts val="3500"/>
              </a:lnSpc>
              <a:buFontTx/>
              <a:buNone/>
            </a:pPr>
            <a:r>
              <a:rPr lang="en-US" sz="2800" b="1" dirty="0" smtClean="0">
                <a:solidFill>
                  <a:srgbClr val="A50021"/>
                </a:solidFill>
              </a:rPr>
              <a:t>from a </a:t>
            </a:r>
            <a:r>
              <a:rPr lang="en-US" sz="2800" b="1" dirty="0" smtClean="0">
                <a:solidFill>
                  <a:srgbClr val="FF0000"/>
                </a:solidFill>
              </a:rPr>
              <a:t>sender</a:t>
            </a:r>
            <a:r>
              <a:rPr lang="en-US" sz="2800" b="1" dirty="0" smtClean="0">
                <a:solidFill>
                  <a:srgbClr val="A50021"/>
                </a:solidFill>
              </a:rPr>
              <a:t> to a </a:t>
            </a:r>
            <a:r>
              <a:rPr lang="en-US" sz="2800" b="1" dirty="0" smtClean="0">
                <a:solidFill>
                  <a:srgbClr val="FF0000"/>
                </a:solidFill>
              </a:rPr>
              <a:t>receiver </a:t>
            </a:r>
            <a:r>
              <a:rPr lang="en-US" sz="2800" b="1" dirty="0" smtClean="0">
                <a:solidFill>
                  <a:srgbClr val="A50021"/>
                </a:solidFill>
              </a:rPr>
              <a:t>with the use of a </a:t>
            </a:r>
            <a:r>
              <a:rPr lang="en-US" sz="2800" b="1" dirty="0" smtClean="0">
                <a:solidFill>
                  <a:srgbClr val="FF0000"/>
                </a:solidFill>
              </a:rPr>
              <a:t>medium.</a:t>
            </a:r>
            <a:r>
              <a:rPr lang="en-US" sz="2800" u="sng" dirty="0" smtClean="0">
                <a:solidFill>
                  <a:srgbClr val="A50021"/>
                </a:solidFill>
              </a:rPr>
              <a:t> </a:t>
            </a:r>
          </a:p>
          <a:p>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20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8</a:t>
            </a:fld>
            <a:endParaRPr lang="en-US" dirty="0"/>
          </a:p>
        </p:txBody>
      </p:sp>
      <p:sp>
        <p:nvSpPr>
          <p:cNvPr id="3" name="Subtitle 2"/>
          <p:cNvSpPr>
            <a:spLocks noGrp="1"/>
          </p:cNvSpPr>
          <p:nvPr>
            <p:ph type="subTitle" idx="1"/>
          </p:nvPr>
        </p:nvSpPr>
        <p:spPr/>
        <p:txBody>
          <a:bodyPr/>
          <a:lstStyle/>
          <a:p>
            <a:r>
              <a:rPr lang="en-US" dirty="0" smtClean="0"/>
              <a:t>Types of Communications</a:t>
            </a:r>
            <a:endParaRPr lang="en-US" dirty="0"/>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p:txBody>
          <a:bodyPr>
            <a:normAutofit/>
          </a:bodyPr>
          <a:lstStyle/>
          <a:p>
            <a:pPr algn="ctr">
              <a:buNone/>
            </a:pPr>
            <a:endParaRPr lang="en-US" sz="3600" dirty="0" smtClean="0"/>
          </a:p>
          <a:p>
            <a:pPr algn="ctr">
              <a:buNone/>
            </a:pPr>
            <a:r>
              <a:rPr lang="en-US" sz="2800" dirty="0" smtClean="0"/>
              <a:t>One way - Two way</a:t>
            </a:r>
          </a:p>
          <a:p>
            <a:pPr algn="ctr">
              <a:buNone/>
            </a:pPr>
            <a:r>
              <a:rPr lang="en-US" sz="2800" dirty="0" smtClean="0"/>
              <a:t>Face to face – Remote</a:t>
            </a:r>
          </a:p>
          <a:p>
            <a:pPr algn="ctr">
              <a:buNone/>
            </a:pPr>
            <a:r>
              <a:rPr lang="en-US" sz="2800" dirty="0" smtClean="0"/>
              <a:t>Verbal – Non verbal …</a:t>
            </a:r>
          </a:p>
          <a:p>
            <a:pPr algn="ctr">
              <a:buNone/>
            </a:pP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C7C1B3B7-866B-4191-BBF8-E07D98C0B952}" type="slidenum">
              <a:rPr lang="en-US" smtClean="0"/>
              <a:pPr/>
              <a:t>9</a:t>
            </a:fld>
            <a:endParaRPr lang="en-US" dirty="0"/>
          </a:p>
        </p:txBody>
      </p:sp>
      <p:sp>
        <p:nvSpPr>
          <p:cNvPr id="3" name="Subtitle 2"/>
          <p:cNvSpPr>
            <a:spLocks noGrp="1"/>
          </p:cNvSpPr>
          <p:nvPr>
            <p:ph type="subTitle" idx="1"/>
          </p:nvPr>
        </p:nvSpPr>
        <p:spPr>
          <a:xfrm>
            <a:off x="381000" y="762000"/>
            <a:ext cx="8303683" cy="444502"/>
          </a:xfrm>
        </p:spPr>
        <p:txBody>
          <a:bodyPr/>
          <a:lstStyle/>
          <a:p>
            <a:pPr algn="ctr"/>
            <a:r>
              <a:rPr lang="en-US" dirty="0" smtClean="0">
                <a:solidFill>
                  <a:srgbClr val="C00000"/>
                </a:solidFill>
              </a:rPr>
              <a:t>What is ‘Effective’?</a:t>
            </a:r>
            <a:endParaRPr lang="en-US" dirty="0">
              <a:solidFill>
                <a:srgbClr val="C00000"/>
              </a:solidFill>
            </a:endParaRPr>
          </a:p>
        </p:txBody>
      </p:sp>
      <p:sp>
        <p:nvSpPr>
          <p:cNvPr id="4" name="Footer Placeholder 3"/>
          <p:cNvSpPr>
            <a:spLocks noGrp="1"/>
          </p:cNvSpPr>
          <p:nvPr>
            <p:ph type="ftr" sz="quarter" idx="16"/>
          </p:nvPr>
        </p:nvSpPr>
        <p:spPr/>
        <p:txBody>
          <a:bodyPr>
            <a:normAutofit lnSpcReduction="10000"/>
          </a:bodyPr>
          <a:lstStyle/>
          <a:p>
            <a:pPr>
              <a:defRPr/>
            </a:pPr>
            <a:endParaRPr lang="en-US" dirty="0"/>
          </a:p>
        </p:txBody>
      </p:sp>
      <p:sp>
        <p:nvSpPr>
          <p:cNvPr id="5" name="Text Placeholder 4"/>
          <p:cNvSpPr>
            <a:spLocks noGrp="1"/>
          </p:cNvSpPr>
          <p:nvPr>
            <p:ph type="body" sz="quarter" idx="17"/>
          </p:nvPr>
        </p:nvSpPr>
        <p:spPr>
          <a:xfrm>
            <a:off x="381000" y="1219200"/>
            <a:ext cx="8305800" cy="4337050"/>
          </a:xfrm>
        </p:spPr>
        <p:txBody>
          <a:bodyPr>
            <a:normAutofit/>
          </a:bodyPr>
          <a:lstStyle/>
          <a:p>
            <a:endParaRPr lang="en-US" sz="3600" dirty="0" smtClean="0"/>
          </a:p>
          <a:p>
            <a:r>
              <a:rPr lang="en-US" sz="3200" dirty="0" smtClean="0"/>
              <a:t>Adequate to accomplish a purpose.</a:t>
            </a:r>
          </a:p>
          <a:p>
            <a:pPr>
              <a:buNone/>
            </a:pPr>
            <a:endParaRPr lang="en-US" sz="3200" dirty="0" smtClean="0"/>
          </a:p>
          <a:p>
            <a:r>
              <a:rPr lang="en-US" sz="3200" dirty="0" smtClean="0"/>
              <a:t>Producing the intended or expected result.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_rels/theme6.xml.rels><?xml version="1.0" encoding="UTF-8" standalone="yes"?>
<Relationships xmlns="http://schemas.openxmlformats.org/package/2006/relationships"><Relationship Id="rId1" Type="http://schemas.openxmlformats.org/officeDocument/2006/relationships/image" Target="../media/image12.jpeg"/></Relationships>
</file>

<file path=ppt/theme/theme1.xml><?xml version="1.0" encoding="utf-8"?>
<a:theme xmlns:a="http://schemas.openxmlformats.org/drawingml/2006/main" name="Plan Corporate Powerpoint English">
  <a:themeElements>
    <a:clrScheme name="Plan International">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5_Office Theme">
  <a:themeElements>
    <a:clrScheme name="Custom 17">
      <a:dk1>
        <a:sysClr val="windowText" lastClr="000000"/>
      </a:dk1>
      <a:lt1>
        <a:sysClr val="window" lastClr="FFFFFF"/>
      </a:lt1>
      <a:dk2>
        <a:srgbClr val="005D9D"/>
      </a:dk2>
      <a:lt2>
        <a:srgbClr val="EEA420"/>
      </a:lt2>
      <a:accent1>
        <a:srgbClr val="DD5D26"/>
      </a:accent1>
      <a:accent2>
        <a:srgbClr val="291017"/>
      </a:accent2>
      <a:accent3>
        <a:srgbClr val="209688"/>
      </a:accent3>
      <a:accent4>
        <a:srgbClr val="CA1925"/>
      </a:accent4>
      <a:accent5>
        <a:srgbClr val="46A536"/>
      </a:accent5>
      <a:accent6>
        <a:srgbClr val="321138"/>
      </a:accent6>
      <a:hlink>
        <a:srgbClr val="005D9D"/>
      </a:hlink>
      <a:folHlink>
        <a:srgbClr val="3211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8B86CA10DF18840A6AD10BE5BCA83CD" ma:contentTypeVersion="8" ma:contentTypeDescription="Create a new document." ma:contentTypeScope="" ma:versionID="af53798748db08a6ad1e86467f85225a">
  <xsd:schema xmlns:xsd="http://www.w3.org/2001/XMLSchema" xmlns:p="http://schemas.microsoft.com/office/2006/metadata/properties" xmlns:ns2="6e922dbc-a49d-499f-8e1b-bdae309448f1" xmlns:ns3="18dbd384-0c77-4bbb-853c-235357127290" targetNamespace="http://schemas.microsoft.com/office/2006/metadata/properties" ma:root="true" ma:fieldsID="36dd8baa91fd11a709b8979c4afe100b" ns2:_="" ns3:_="">
    <xsd:import namespace="6e922dbc-a49d-499f-8e1b-bdae309448f1"/>
    <xsd:import namespace="18dbd384-0c77-4bbb-853c-235357127290"/>
    <xsd:element name="properties">
      <xsd:complexType>
        <xsd:sequence>
          <xsd:element name="documentManagement">
            <xsd:complexType>
              <xsd:all>
                <xsd:element ref="ns2:DocumentType"/>
                <xsd:element ref="ns2:DocumentYear"/>
                <xsd:element ref="ns3:Language"/>
                <xsd:element ref="ns2:DocumentSubject" minOccurs="0"/>
                <xsd:element ref="ns3:Document_x0020_Author" minOccurs="0"/>
                <xsd:element ref="ns3:BIAAG" minOccurs="0"/>
                <xsd:element ref="ns3:Templates" minOccurs="0"/>
              </xsd:all>
            </xsd:complexType>
          </xsd:element>
        </xsd:sequence>
      </xsd:complexType>
    </xsd:element>
  </xsd:schema>
  <xsd:schema xmlns:xsd="http://www.w3.org/2001/XMLSchema" xmlns:dms="http://schemas.microsoft.com/office/2006/documentManagement/types" targetNamespace="6e922dbc-a49d-499f-8e1b-bdae309448f1" elementFormDefault="qualified">
    <xsd:import namespace="http://schemas.microsoft.com/office/2006/documentManagement/types"/>
    <xsd:element name="DocumentType" ma:index="8" ma:displayName="Document Type" ma:format="Dropdown" ma:internalName="DocumentType">
      <xsd:simpleType>
        <xsd:union memberTypes="dms:Text">
          <xsd:simpleType>
            <xsd:restriction base="dms:Choice">
              <xsd:enumeration value="Fonts"/>
              <xsd:enumeration value="Guidelines"/>
              <xsd:enumeration value="Logos (Home computer)"/>
              <xsd:enumeration value="Logos (Print)"/>
              <xsd:enumeration value="Logos (Web)"/>
              <xsd:enumeration value="BIAAG Logos"/>
              <xsd:enumeration value="Maps"/>
              <xsd:enumeration value="Templates"/>
            </xsd:restriction>
          </xsd:simpleType>
        </xsd:union>
      </xsd:simpleType>
    </xsd:element>
    <xsd:element name="DocumentYear" ma:index="9" ma:displayName="Year" ma:default="2009" ma:format="Dropdown" ma:internalName="DocumentYear">
      <xsd:simpleType>
        <xsd:restriction base="dms:Choice">
          <xsd:enumeration value="2008"/>
          <xsd:enumeration value="2009"/>
          <xsd:enumeration value="2010"/>
          <xsd:enumeration value="2011"/>
          <xsd:enumeration value="2012"/>
        </xsd:restriction>
      </xsd:simpleType>
    </xsd:element>
    <xsd:element name="DocumentSubject" ma:index="11" nillable="true" ma:displayName="Document Subject" ma:internalName="DocumentSubject">
      <xsd:simpleType>
        <xsd:restriction base="dms:Text">
          <xsd:maxLength value="255"/>
        </xsd:restriction>
      </xsd:simpleType>
    </xsd:element>
  </xsd:schema>
  <xsd:schema xmlns:xsd="http://www.w3.org/2001/XMLSchema" xmlns:dms="http://schemas.microsoft.com/office/2006/documentManagement/types" targetNamespace="18dbd384-0c77-4bbb-853c-235357127290" elementFormDefault="qualified">
    <xsd:import namespace="http://schemas.microsoft.com/office/2006/documentManagement/types"/>
    <xsd:element name="Language" ma:index="10" ma:displayName="Language" ma:default="English" ma:format="Dropdown" ma:internalName="Language">
      <xsd:simpleType>
        <xsd:restriction base="dms:Choice">
          <xsd:enumeration value="English"/>
          <xsd:enumeration value="French"/>
          <xsd:enumeration value="Spanish"/>
        </xsd:restriction>
      </xsd:simpleType>
    </xsd:element>
    <xsd:element name="Document_x0020_Author" ma:index="12" nillable="true" ma:displayName="Document Author" ma:internalName="Document_x0020_Author">
      <xsd:simpleType>
        <xsd:restriction base="dms:Text">
          <xsd:maxLength value="255"/>
        </xsd:restriction>
      </xsd:simpleType>
    </xsd:element>
    <xsd:element name="BIAAG" ma:index="13" nillable="true" ma:displayName="BIAAG" ma:default="0" ma:internalName="BIAAG">
      <xsd:simpleType>
        <xsd:restriction base="dms:Boolean"/>
      </xsd:simpleType>
    </xsd:element>
    <xsd:element name="Templates" ma:index="14" nillable="true" ma:displayName="Templates" ma:internalName="Template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DocumentType xmlns="6e922dbc-a49d-499f-8e1b-bdae309448f1">Templates</DocumentType>
    <Document_x0020_Author xmlns="18dbd384-0c77-4bbb-853c-235357127290">IH Communications</Document_x0020_Author>
    <Language xmlns="18dbd384-0c77-4bbb-853c-235357127290">English</Language>
    <BIAAG xmlns="18dbd384-0c77-4bbb-853c-235357127290">false</BIAAG>
    <DocumentSubject xmlns="6e922dbc-a49d-499f-8e1b-bdae309448f1">Powerpoint template</DocumentSubject>
    <Templates xmlns="18dbd384-0c77-4bbb-853c-235357127290">Powerpoint English</Templates>
    <DocumentYear xmlns="6e922dbc-a49d-499f-8e1b-bdae309448f1">2012</DocumentYear>
  </documentManagement>
</p:properties>
</file>

<file path=customXml/itemProps1.xml><?xml version="1.0" encoding="utf-8"?>
<ds:datastoreItem xmlns:ds="http://schemas.openxmlformats.org/officeDocument/2006/customXml" ds:itemID="{68F3A2C4-B675-4C05-94D5-48537314CC46}">
  <ds:schemaRefs>
    <ds:schemaRef ds:uri="http://schemas.microsoft.com/sharepoint/v3/contenttype/forms"/>
  </ds:schemaRefs>
</ds:datastoreItem>
</file>

<file path=customXml/itemProps2.xml><?xml version="1.0" encoding="utf-8"?>
<ds:datastoreItem xmlns:ds="http://schemas.openxmlformats.org/officeDocument/2006/customXml" ds:itemID="{F3023774-EA91-4B28-979B-8E47EAAB81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922dbc-a49d-499f-8e1b-bdae309448f1"/>
    <ds:schemaRef ds:uri="18dbd384-0c77-4bbb-853c-235357127290"/>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4475CF19-D951-4422-BAFB-04DBC87754C6}">
  <ds:schemaRefs>
    <ds:schemaRef ds:uri="http://schemas.microsoft.com/office/2006/metadata/properties"/>
    <ds:schemaRef ds:uri="6e922dbc-a49d-499f-8e1b-bdae309448f1"/>
    <ds:schemaRef ds:uri="18dbd384-0c77-4bbb-853c-235357127290"/>
  </ds:schemaRefs>
</ds:datastoreItem>
</file>

<file path=docProps/app.xml><?xml version="1.0" encoding="utf-8"?>
<Properties xmlns="http://schemas.openxmlformats.org/officeDocument/2006/extended-properties" xmlns:vt="http://schemas.openxmlformats.org/officeDocument/2006/docPropsVTypes">
  <Template>Plan Corporate Powerpoint English</Template>
  <TotalTime>989</TotalTime>
  <Words>2398</Words>
  <Application>Microsoft Office PowerPoint</Application>
  <PresentationFormat>On-screen Show (4:3)</PresentationFormat>
  <Paragraphs>490</Paragraphs>
  <Slides>65</Slides>
  <Notes>0</Notes>
  <HiddenSlides>0</HiddenSlides>
  <MMClips>0</MMClips>
  <ScaleCrop>false</ScaleCrop>
  <HeadingPairs>
    <vt:vector size="4" baseType="variant">
      <vt:variant>
        <vt:lpstr>Theme</vt:lpstr>
      </vt:variant>
      <vt:variant>
        <vt:i4>6</vt:i4>
      </vt:variant>
      <vt:variant>
        <vt:lpstr>Slide Titles</vt:lpstr>
      </vt:variant>
      <vt:variant>
        <vt:i4>65</vt:i4>
      </vt:variant>
    </vt:vector>
  </HeadingPairs>
  <TitlesOfParts>
    <vt:vector size="71" baseType="lpstr">
      <vt:lpstr>Plan Corporate Powerpoint English</vt:lpstr>
      <vt:lpstr>5_Office Theme</vt:lpstr>
      <vt:lpstr>1_Office Theme</vt:lpstr>
      <vt:lpstr>3_Office Theme</vt:lpstr>
      <vt:lpstr>Office Theme</vt:lpstr>
      <vt:lpstr>Equity</vt:lpstr>
      <vt:lpstr>   </vt:lpstr>
      <vt:lpstr>Expectations from today’s session</vt:lpstr>
      <vt:lpstr>Strengths and Challenges</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vector>
  </TitlesOfParts>
  <Company>planindia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Richa</dc:creator>
  <cp:lastModifiedBy>Home</cp:lastModifiedBy>
  <cp:revision>222</cp:revision>
  <dcterms:created xsi:type="dcterms:W3CDTF">2012-03-12T11:39:25Z</dcterms:created>
  <dcterms:modified xsi:type="dcterms:W3CDTF">2013-01-23T18:39:12Z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0x01010078B86CA10DF18840A6AD10BE5BCA83CD</vt:lpwstr>
  </property>
</Properties>
</file>